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Lst>
  <p:notesMasterIdLst>
    <p:notesMasterId r:id="rId33"/>
  </p:notesMasterIdLst>
  <p:handoutMasterIdLst>
    <p:handoutMasterId r:id="rId34"/>
  </p:handoutMasterIdLst>
  <p:sldIdLst>
    <p:sldId id="257" r:id="rId3"/>
    <p:sldId id="634" r:id="rId4"/>
    <p:sldId id="635" r:id="rId5"/>
    <p:sldId id="636" r:id="rId6"/>
    <p:sldId id="598" r:id="rId7"/>
    <p:sldId id="614" r:id="rId8"/>
    <p:sldId id="615" r:id="rId9"/>
    <p:sldId id="639" r:id="rId10"/>
    <p:sldId id="418" r:id="rId11"/>
    <p:sldId id="490" r:id="rId12"/>
    <p:sldId id="498" r:id="rId13"/>
    <p:sldId id="616" r:id="rId14"/>
    <p:sldId id="641" r:id="rId15"/>
    <p:sldId id="640" r:id="rId16"/>
    <p:sldId id="577" r:id="rId17"/>
    <p:sldId id="617" r:id="rId18"/>
    <p:sldId id="633" r:id="rId19"/>
    <p:sldId id="643" r:id="rId20"/>
    <p:sldId id="632" r:id="rId21"/>
    <p:sldId id="578" r:id="rId22"/>
    <p:sldId id="612" r:id="rId23"/>
    <p:sldId id="613" r:id="rId24"/>
    <p:sldId id="631" r:id="rId25"/>
    <p:sldId id="611" r:id="rId26"/>
    <p:sldId id="630" r:id="rId27"/>
    <p:sldId id="629" r:id="rId28"/>
    <p:sldId id="647" r:id="rId29"/>
    <p:sldId id="648" r:id="rId30"/>
    <p:sldId id="649" r:id="rId31"/>
    <p:sldId id="296" r:id="rId32"/>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ine, Michael E" initials="CME" lastIdx="5" clrIdx="0">
    <p:extLst>
      <p:ext uri="{19B8F6BF-5375-455C-9EA6-DF929625EA0E}">
        <p15:presenceInfo xmlns:p15="http://schemas.microsoft.com/office/powerpoint/2012/main" userId="S-1-5-21-2744878847-1876734302-662453930-6144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6" autoAdjust="0"/>
    <p:restoredTop sz="66550" autoAdjust="0"/>
  </p:normalViewPr>
  <p:slideViewPr>
    <p:cSldViewPr snapToGrid="0">
      <p:cViewPr varScale="1">
        <p:scale>
          <a:sx n="76" d="100"/>
          <a:sy n="76" d="100"/>
        </p:scale>
        <p:origin x="2514" y="96"/>
      </p:cViewPr>
      <p:guideLst/>
    </p:cSldViewPr>
  </p:slideViewPr>
  <p:outlineViewPr>
    <p:cViewPr>
      <p:scale>
        <a:sx n="33" d="100"/>
        <a:sy n="33" d="100"/>
      </p:scale>
      <p:origin x="0" y="-1872"/>
    </p:cViewPr>
  </p:outlineViewPr>
  <p:notesTextViewPr>
    <p:cViewPr>
      <p:scale>
        <a:sx n="1" d="1"/>
        <a:sy n="1" d="1"/>
      </p:scale>
      <p:origin x="0" y="0"/>
    </p:cViewPr>
  </p:notesTextViewPr>
  <p:sorterViewPr>
    <p:cViewPr>
      <p:scale>
        <a:sx n="100" d="100"/>
        <a:sy n="100" d="100"/>
      </p:scale>
      <p:origin x="0" y="-6620"/>
    </p:cViewPr>
  </p:sorterViewPr>
  <p:notesViewPr>
    <p:cSldViewPr snapToGrid="0">
      <p:cViewPr varScale="1">
        <p:scale>
          <a:sx n="86" d="100"/>
          <a:sy n="86" d="100"/>
        </p:scale>
        <p:origin x="385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2000" b="1" i="0" u="none" strike="noStrike" kern="1200" spc="0" baseline="0">
                <a:solidFill>
                  <a:schemeClr val="tx1"/>
                </a:solidFill>
                <a:latin typeface="+mn-lt"/>
                <a:ea typeface="+mn-ea"/>
                <a:cs typeface="+mn-cs"/>
              </a:defRPr>
            </a:pPr>
            <a:r>
              <a:rPr lang="en-US" sz="2000" b="1" dirty="0">
                <a:solidFill>
                  <a:schemeClr val="tx1"/>
                </a:solidFill>
              </a:rPr>
              <a:t>North</a:t>
            </a:r>
            <a:r>
              <a:rPr lang="en-US" sz="2000" b="1" baseline="0" dirty="0">
                <a:solidFill>
                  <a:schemeClr val="tx1"/>
                </a:solidFill>
              </a:rPr>
              <a:t> Carolina Population, 1970 – 2010 </a:t>
            </a:r>
          </a:p>
          <a:p>
            <a:pPr algn="l">
              <a:defRPr sz="2000" b="1" i="0" u="none" strike="noStrike" kern="1200" spc="0" baseline="0">
                <a:solidFill>
                  <a:schemeClr val="tx1"/>
                </a:solidFill>
                <a:latin typeface="+mn-lt"/>
                <a:ea typeface="+mn-ea"/>
                <a:cs typeface="+mn-cs"/>
              </a:defRPr>
            </a:pPr>
            <a:r>
              <a:rPr lang="en-US" sz="2000" b="1" baseline="0" dirty="0">
                <a:solidFill>
                  <a:schemeClr val="tx1"/>
                </a:solidFill>
              </a:rPr>
              <a:t>                     and Projected Through 2038</a:t>
            </a:r>
          </a:p>
          <a:p>
            <a:pPr algn="l">
              <a:defRPr sz="2000" b="1" i="0" u="none" strike="noStrike" kern="1200" spc="0" baseline="0">
                <a:solidFill>
                  <a:schemeClr val="tx1"/>
                </a:solidFill>
                <a:latin typeface="+mn-lt"/>
                <a:ea typeface="+mn-ea"/>
                <a:cs typeface="+mn-cs"/>
              </a:defRPr>
            </a:pPr>
            <a:r>
              <a:rPr lang="en-US" sz="1800" b="0" baseline="0" dirty="0">
                <a:solidFill>
                  <a:schemeClr val="tx1"/>
                </a:solidFill>
              </a:rPr>
              <a:t>	Millions of People</a:t>
            </a:r>
            <a:endParaRPr lang="en-US" sz="1800" b="0" dirty="0">
              <a:solidFill>
                <a:schemeClr val="tx1"/>
              </a:solidFill>
            </a:endParaRPr>
          </a:p>
        </c:rich>
      </c:tx>
      <c:layout>
        <c:manualLayout>
          <c:xMode val="edge"/>
          <c:yMode val="edge"/>
          <c:x val="1.2553151294522657E-3"/>
          <c:y val="5.2156582273620413E-3"/>
        </c:manualLayout>
      </c:layout>
      <c:overlay val="0"/>
      <c:spPr>
        <a:noFill/>
        <a:ln>
          <a:noFill/>
        </a:ln>
        <a:effectLst/>
      </c:spPr>
    </c:title>
    <c:autoTitleDeleted val="0"/>
    <c:plotArea>
      <c:layout>
        <c:manualLayout>
          <c:layoutTarget val="inner"/>
          <c:xMode val="edge"/>
          <c:yMode val="edge"/>
          <c:x val="1.7454715197022127E-2"/>
          <c:y val="0.18725527217830323"/>
          <c:w val="0.96509056960595574"/>
          <c:h val="0.72805126786696617"/>
        </c:manualLayout>
      </c:layout>
      <c:barChart>
        <c:barDir val="col"/>
        <c:grouping val="clustered"/>
        <c:varyColors val="0"/>
        <c:ser>
          <c:idx val="0"/>
          <c:order val="0"/>
          <c:spPr>
            <a:solidFill>
              <a:schemeClr val="tx2">
                <a:lumMod val="60000"/>
                <a:lumOff val="40000"/>
              </a:schemeClr>
            </a:solidFill>
            <a:ln>
              <a:noFill/>
            </a:ln>
            <a:effectLst/>
          </c:spPr>
          <c:invertIfNegative val="0"/>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1-F0FE-4398-9AF1-D685FDB0A525}"/>
              </c:ext>
            </c:extLst>
          </c:dPt>
          <c:dPt>
            <c:idx val="2"/>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F0FE-4398-9AF1-D685FDB0A525}"/>
              </c:ext>
            </c:extLst>
          </c:dPt>
          <c:dPt>
            <c:idx val="3"/>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5-F0FE-4398-9AF1-D685FDB0A525}"/>
              </c:ext>
            </c:extLst>
          </c:dPt>
          <c:dPt>
            <c:idx val="5"/>
            <c:invertIfNegative val="0"/>
            <c:bubble3D val="0"/>
            <c:spPr>
              <a:solidFill>
                <a:srgbClr val="00B050"/>
              </a:solidFill>
              <a:ln>
                <a:noFill/>
              </a:ln>
              <a:effectLst/>
            </c:spPr>
            <c:extLst>
              <c:ext xmlns:c16="http://schemas.microsoft.com/office/drawing/2014/chart" uri="{C3380CC4-5D6E-409C-BE32-E72D297353CC}">
                <c16:uniqueId val="{00000007-F0FE-4398-9AF1-D685FDB0A525}"/>
              </c:ext>
            </c:extLst>
          </c:dPt>
          <c:dPt>
            <c:idx val="6"/>
            <c:invertIfNegative val="0"/>
            <c:bubble3D val="0"/>
            <c:spPr>
              <a:solidFill>
                <a:srgbClr val="00B050"/>
              </a:solidFill>
              <a:ln>
                <a:noFill/>
              </a:ln>
              <a:effectLst/>
            </c:spPr>
            <c:extLst>
              <c:ext xmlns:c16="http://schemas.microsoft.com/office/drawing/2014/chart" uri="{C3380CC4-5D6E-409C-BE32-E72D297353CC}">
                <c16:uniqueId val="{00000009-F0FE-4398-9AF1-D685FDB0A525}"/>
              </c:ext>
            </c:extLst>
          </c:dPt>
          <c:dPt>
            <c:idx val="7"/>
            <c:invertIfNegative val="0"/>
            <c:bubble3D val="0"/>
            <c:spPr>
              <a:solidFill>
                <a:srgbClr val="00B050"/>
              </a:solidFill>
              <a:ln>
                <a:noFill/>
              </a:ln>
              <a:effectLst/>
            </c:spPr>
            <c:extLst>
              <c:ext xmlns:c16="http://schemas.microsoft.com/office/drawing/2014/chart" uri="{C3380CC4-5D6E-409C-BE32-E72D297353CC}">
                <c16:uniqueId val="{0000000B-F0FE-4398-9AF1-D685FDB0A525}"/>
              </c:ext>
            </c:extLst>
          </c:dPt>
          <c:dPt>
            <c:idx val="27"/>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D-F0FE-4398-9AF1-D685FDB0A525}"/>
              </c:ext>
            </c:extLst>
          </c:dPt>
          <c:dLbls>
            <c:numFmt formatCode="#,##0.0" sourceLinked="0"/>
            <c:spPr>
              <a:solidFill>
                <a:schemeClr val="bg1"/>
              </a:solidFill>
              <a:ln>
                <a:solidFill>
                  <a:schemeClr val="tx2">
                    <a:lumMod val="60000"/>
                    <a:lumOff val="40000"/>
                  </a:schemeClr>
                </a:solid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'Historical Population (Data)'!$AA$12:$AH$12</c:f>
              <c:numCache>
                <c:formatCode>General</c:formatCode>
                <c:ptCount val="8"/>
                <c:pt idx="0">
                  <c:v>1970</c:v>
                </c:pt>
                <c:pt idx="1">
                  <c:v>1980</c:v>
                </c:pt>
                <c:pt idx="2">
                  <c:v>1990</c:v>
                </c:pt>
                <c:pt idx="3">
                  <c:v>2000</c:v>
                </c:pt>
                <c:pt idx="4">
                  <c:v>2010</c:v>
                </c:pt>
                <c:pt idx="5">
                  <c:v>2020</c:v>
                </c:pt>
                <c:pt idx="6">
                  <c:v>2030</c:v>
                </c:pt>
                <c:pt idx="7">
                  <c:v>2038</c:v>
                </c:pt>
              </c:numCache>
            </c:numRef>
          </c:cat>
          <c:val>
            <c:numRef>
              <c:f>'Historical Population (Data)'!$AA$13:$AH$13</c:f>
              <c:numCache>
                <c:formatCode>#,##0</c:formatCode>
                <c:ptCount val="8"/>
                <c:pt idx="0">
                  <c:v>5082059</c:v>
                </c:pt>
                <c:pt idx="1">
                  <c:v>5881766</c:v>
                </c:pt>
                <c:pt idx="2">
                  <c:v>6628637</c:v>
                </c:pt>
                <c:pt idx="3">
                  <c:v>8046668</c:v>
                </c:pt>
                <c:pt idx="4">
                  <c:v>9535688</c:v>
                </c:pt>
                <c:pt idx="5">
                  <c:v>10647005</c:v>
                </c:pt>
                <c:pt idx="6">
                  <c:v>11847719</c:v>
                </c:pt>
                <c:pt idx="7">
                  <c:v>12803172</c:v>
                </c:pt>
              </c:numCache>
            </c:numRef>
          </c:val>
          <c:extLst>
            <c:ext xmlns:c16="http://schemas.microsoft.com/office/drawing/2014/chart" uri="{C3380CC4-5D6E-409C-BE32-E72D297353CC}">
              <c16:uniqueId val="{0000000E-F0FE-4398-9AF1-D685FDB0A525}"/>
            </c:ext>
          </c:extLst>
        </c:ser>
        <c:dLbls>
          <c:showLegendKey val="0"/>
          <c:showVal val="0"/>
          <c:showCatName val="0"/>
          <c:showSerName val="0"/>
          <c:showPercent val="0"/>
          <c:showBubbleSize val="0"/>
        </c:dLbls>
        <c:gapWidth val="45"/>
        <c:overlap val="10"/>
        <c:axId val="633587808"/>
        <c:axId val="1"/>
      </c:barChart>
      <c:catAx>
        <c:axId val="63358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min val="0"/>
        </c:scaling>
        <c:delete val="1"/>
        <c:axPos val="l"/>
        <c:numFmt formatCode="#,##0.0" sourceLinked="0"/>
        <c:majorTickMark val="in"/>
        <c:minorTickMark val="in"/>
        <c:tickLblPos val="nextTo"/>
        <c:crossAx val="633587808"/>
        <c:crosses val="autoZero"/>
        <c:crossBetween val="between"/>
        <c:majorUnit val="1000000"/>
        <c:minorUnit val="500000"/>
        <c:dispUnits>
          <c:builtInUnit val="millions"/>
          <c:dispUnitsLbl/>
        </c:dispUnits>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D75C8-AF2A-49C9-8443-AD7E0AE941E6}"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5AAD1E8F-FDF9-4568-95B4-054A14564B8D}">
      <dgm:prSet phldrT="[Text]"/>
      <dgm:spPr/>
      <dgm:t>
        <a:bodyPr/>
        <a:lstStyle/>
        <a:p>
          <a:r>
            <a:rPr lang="en-US" dirty="0"/>
            <a:t>Classroom size</a:t>
          </a:r>
        </a:p>
      </dgm:t>
    </dgm:pt>
    <dgm:pt modelId="{2786DB3B-3D44-4DA4-A401-1C816352F9ED}" type="parTrans" cxnId="{D909148A-2924-453E-9D84-3DF99ACBCF77}">
      <dgm:prSet/>
      <dgm:spPr/>
      <dgm:t>
        <a:bodyPr/>
        <a:lstStyle/>
        <a:p>
          <a:endParaRPr lang="en-US"/>
        </a:p>
      </dgm:t>
    </dgm:pt>
    <dgm:pt modelId="{037C7974-47B1-4E23-A8B1-4C70337022AF}" type="sibTrans" cxnId="{D909148A-2924-453E-9D84-3DF99ACBCF77}">
      <dgm:prSet/>
      <dgm:spPr/>
      <dgm:t>
        <a:bodyPr/>
        <a:lstStyle/>
        <a:p>
          <a:endParaRPr lang="en-US"/>
        </a:p>
      </dgm:t>
    </dgm:pt>
    <dgm:pt modelId="{CD110808-C9EF-4992-8E48-B1B06D6A2E16}">
      <dgm:prSet phldrT="[Text]"/>
      <dgm:spPr/>
      <dgm:t>
        <a:bodyPr/>
        <a:lstStyle/>
        <a:p>
          <a:r>
            <a:rPr lang="en-US" dirty="0"/>
            <a:t>Infrastructure Workload</a:t>
          </a:r>
        </a:p>
      </dgm:t>
    </dgm:pt>
    <dgm:pt modelId="{A18648D3-5F6A-4A37-8F6F-9EE1144246D4}" type="parTrans" cxnId="{2AF278E2-2FE4-46DA-A6BC-928CAE03642A}">
      <dgm:prSet/>
      <dgm:spPr/>
      <dgm:t>
        <a:bodyPr/>
        <a:lstStyle/>
        <a:p>
          <a:endParaRPr lang="en-US"/>
        </a:p>
      </dgm:t>
    </dgm:pt>
    <dgm:pt modelId="{F51FA385-EAB3-41DC-A8C4-FA71C642BE31}" type="sibTrans" cxnId="{2AF278E2-2FE4-46DA-A6BC-928CAE03642A}">
      <dgm:prSet/>
      <dgm:spPr/>
      <dgm:t>
        <a:bodyPr/>
        <a:lstStyle/>
        <a:p>
          <a:endParaRPr lang="en-US"/>
        </a:p>
      </dgm:t>
    </dgm:pt>
    <dgm:pt modelId="{A64F0CFE-A106-41E3-A719-94EC9CC0AAE8}">
      <dgm:prSet phldrT="[Text]"/>
      <dgm:spPr/>
      <dgm:t>
        <a:bodyPr/>
        <a:lstStyle/>
        <a:p>
          <a:r>
            <a:rPr lang="en-US" dirty="0"/>
            <a:t>Service Audience</a:t>
          </a:r>
        </a:p>
      </dgm:t>
    </dgm:pt>
    <dgm:pt modelId="{85F91FC3-F613-4829-9E63-7FA371C9B578}" type="sibTrans" cxnId="{4B753C93-4DC8-4E91-8DD4-0D7E94A841C0}">
      <dgm:prSet/>
      <dgm:spPr/>
      <dgm:t>
        <a:bodyPr/>
        <a:lstStyle/>
        <a:p>
          <a:endParaRPr lang="en-US"/>
        </a:p>
      </dgm:t>
    </dgm:pt>
    <dgm:pt modelId="{893A8148-F975-4E9D-ABFB-C75838AB96AF}" type="parTrans" cxnId="{4B753C93-4DC8-4E91-8DD4-0D7E94A841C0}">
      <dgm:prSet/>
      <dgm:spPr/>
      <dgm:t>
        <a:bodyPr/>
        <a:lstStyle/>
        <a:p>
          <a:endParaRPr lang="en-US"/>
        </a:p>
      </dgm:t>
    </dgm:pt>
    <dgm:pt modelId="{D2D662A8-A11E-4DB2-9BDC-927CBCEDB985}" type="pres">
      <dgm:prSet presAssocID="{A25D75C8-AF2A-49C9-8443-AD7E0AE941E6}" presName="linearFlow" presStyleCnt="0">
        <dgm:presLayoutVars>
          <dgm:dir/>
          <dgm:resizeHandles val="exact"/>
        </dgm:presLayoutVars>
      </dgm:prSet>
      <dgm:spPr/>
      <dgm:t>
        <a:bodyPr/>
        <a:lstStyle/>
        <a:p>
          <a:endParaRPr lang="en-US"/>
        </a:p>
      </dgm:t>
    </dgm:pt>
    <dgm:pt modelId="{6434D446-E95D-4D1E-B046-6593BCC4033E}" type="pres">
      <dgm:prSet presAssocID="{5AAD1E8F-FDF9-4568-95B4-054A14564B8D}" presName="comp" presStyleCnt="0"/>
      <dgm:spPr/>
    </dgm:pt>
    <dgm:pt modelId="{6C02CCC9-B26D-428D-BF76-B8C71337892B}" type="pres">
      <dgm:prSet presAssocID="{5AAD1E8F-FDF9-4568-95B4-054A14564B8D}" presName="rect2" presStyleLbl="node1" presStyleIdx="0" presStyleCnt="3" custScaleX="101234">
        <dgm:presLayoutVars>
          <dgm:bulletEnabled val="1"/>
        </dgm:presLayoutVars>
      </dgm:prSet>
      <dgm:spPr/>
      <dgm:t>
        <a:bodyPr/>
        <a:lstStyle/>
        <a:p>
          <a:endParaRPr lang="en-US"/>
        </a:p>
      </dgm:t>
    </dgm:pt>
    <dgm:pt modelId="{7322AA1B-6906-43D3-B9C5-C4F35AE4ACCA}" type="pres">
      <dgm:prSet presAssocID="{5AAD1E8F-FDF9-4568-95B4-054A14564B8D}" presName="rect1" presStyleLbl="lnNode1" presStyleIdx="0" presStyleCnt="3"/>
      <dgm:spPr>
        <a:blipFill rotWithShape="1">
          <a:blip xmlns:r="http://schemas.openxmlformats.org/officeDocument/2006/relationships" r:embed="rId1"/>
          <a:srcRect/>
          <a:stretch>
            <a:fillRect l="-26000" r="-26000"/>
          </a:stretch>
        </a:blipFill>
      </dgm:spPr>
    </dgm:pt>
    <dgm:pt modelId="{90436B62-6BAA-4885-BF42-588B6EBA9AE9}" type="pres">
      <dgm:prSet presAssocID="{037C7974-47B1-4E23-A8B1-4C70337022AF}" presName="sibTrans" presStyleCnt="0"/>
      <dgm:spPr/>
    </dgm:pt>
    <dgm:pt modelId="{57FB3A5F-8E45-4E39-B5CB-3F913D8E74E6}" type="pres">
      <dgm:prSet presAssocID="{A64F0CFE-A106-41E3-A719-94EC9CC0AAE8}" presName="comp" presStyleCnt="0"/>
      <dgm:spPr/>
    </dgm:pt>
    <dgm:pt modelId="{854F42F8-2607-4855-AF14-057DEB0CE87D}" type="pres">
      <dgm:prSet presAssocID="{A64F0CFE-A106-41E3-A719-94EC9CC0AAE8}" presName="rect2" presStyleLbl="node1" presStyleIdx="1" presStyleCnt="3">
        <dgm:presLayoutVars>
          <dgm:bulletEnabled val="1"/>
        </dgm:presLayoutVars>
      </dgm:prSet>
      <dgm:spPr/>
      <dgm:t>
        <a:bodyPr/>
        <a:lstStyle/>
        <a:p>
          <a:endParaRPr lang="en-US"/>
        </a:p>
      </dgm:t>
    </dgm:pt>
    <dgm:pt modelId="{6A5D32BF-3781-4C00-8BAB-7C52BADDF6BB}" type="pres">
      <dgm:prSet presAssocID="{A64F0CFE-A106-41E3-A719-94EC9CC0AAE8}" presName="rect1" presStyleLbl="lnNode1" presStyleIdx="1" presStyleCnt="3"/>
      <dgm:spPr>
        <a:blipFill rotWithShape="1">
          <a:blip xmlns:r="http://schemas.openxmlformats.org/officeDocument/2006/relationships" r:embed="rId2"/>
          <a:srcRect/>
          <a:stretch>
            <a:fillRect l="-26000" r="-26000"/>
          </a:stretch>
        </a:blipFill>
      </dgm:spPr>
    </dgm:pt>
    <dgm:pt modelId="{2371386E-1C1A-4318-926E-0F2CA6BD4A02}" type="pres">
      <dgm:prSet presAssocID="{85F91FC3-F613-4829-9E63-7FA371C9B578}" presName="sibTrans" presStyleCnt="0"/>
      <dgm:spPr/>
    </dgm:pt>
    <dgm:pt modelId="{FE02EBBF-53FA-437F-BC13-60155C0914AD}" type="pres">
      <dgm:prSet presAssocID="{CD110808-C9EF-4992-8E48-B1B06D6A2E16}" presName="comp" presStyleCnt="0"/>
      <dgm:spPr/>
    </dgm:pt>
    <dgm:pt modelId="{F9701D36-BA01-4157-AA8F-848F72C23DEC}" type="pres">
      <dgm:prSet presAssocID="{CD110808-C9EF-4992-8E48-B1B06D6A2E16}" presName="rect2" presStyleLbl="node1" presStyleIdx="2" presStyleCnt="3">
        <dgm:presLayoutVars>
          <dgm:bulletEnabled val="1"/>
        </dgm:presLayoutVars>
      </dgm:prSet>
      <dgm:spPr/>
      <dgm:t>
        <a:bodyPr/>
        <a:lstStyle/>
        <a:p>
          <a:endParaRPr lang="en-US"/>
        </a:p>
      </dgm:t>
    </dgm:pt>
    <dgm:pt modelId="{FCB64C5C-45F3-42A0-84D0-440356F5A7EF}" type="pres">
      <dgm:prSet presAssocID="{CD110808-C9EF-4992-8E48-B1B06D6A2E16}" presName="rect1" presStyleLbl="lnNode1" presStyleIdx="2" presStyleCnt="3"/>
      <dgm:spPr>
        <a:blipFill rotWithShape="1">
          <a:blip xmlns:r="http://schemas.openxmlformats.org/officeDocument/2006/relationships" r:embed="rId3"/>
          <a:srcRect/>
          <a:stretch>
            <a:fillRect l="-47000" r="-47000"/>
          </a:stretch>
        </a:blipFill>
      </dgm:spPr>
    </dgm:pt>
  </dgm:ptLst>
  <dgm:cxnLst>
    <dgm:cxn modelId="{2CD3951C-6E1C-463E-AAB2-C28B684DDDC4}" type="presOf" srcId="{CD110808-C9EF-4992-8E48-B1B06D6A2E16}" destId="{F9701D36-BA01-4157-AA8F-848F72C23DEC}" srcOrd="0" destOrd="0" presId="urn:microsoft.com/office/officeart/2008/layout/AlternatingPictureBlocks"/>
    <dgm:cxn modelId="{BD6822BA-EE43-4BA5-9F91-6EB64EC62663}" type="presOf" srcId="{5AAD1E8F-FDF9-4568-95B4-054A14564B8D}" destId="{6C02CCC9-B26D-428D-BF76-B8C71337892B}" srcOrd="0" destOrd="0" presId="urn:microsoft.com/office/officeart/2008/layout/AlternatingPictureBlocks"/>
    <dgm:cxn modelId="{2AF278E2-2FE4-46DA-A6BC-928CAE03642A}" srcId="{A25D75C8-AF2A-49C9-8443-AD7E0AE941E6}" destId="{CD110808-C9EF-4992-8E48-B1B06D6A2E16}" srcOrd="2" destOrd="0" parTransId="{A18648D3-5F6A-4A37-8F6F-9EE1144246D4}" sibTransId="{F51FA385-EAB3-41DC-A8C4-FA71C642BE31}"/>
    <dgm:cxn modelId="{4B753C93-4DC8-4E91-8DD4-0D7E94A841C0}" srcId="{A25D75C8-AF2A-49C9-8443-AD7E0AE941E6}" destId="{A64F0CFE-A106-41E3-A719-94EC9CC0AAE8}" srcOrd="1" destOrd="0" parTransId="{893A8148-F975-4E9D-ABFB-C75838AB96AF}" sibTransId="{85F91FC3-F613-4829-9E63-7FA371C9B578}"/>
    <dgm:cxn modelId="{4B74A064-DF22-482F-9D83-3FA10278A311}" type="presOf" srcId="{A25D75C8-AF2A-49C9-8443-AD7E0AE941E6}" destId="{D2D662A8-A11E-4DB2-9BDC-927CBCEDB985}" srcOrd="0" destOrd="0" presId="urn:microsoft.com/office/officeart/2008/layout/AlternatingPictureBlocks"/>
    <dgm:cxn modelId="{D909148A-2924-453E-9D84-3DF99ACBCF77}" srcId="{A25D75C8-AF2A-49C9-8443-AD7E0AE941E6}" destId="{5AAD1E8F-FDF9-4568-95B4-054A14564B8D}" srcOrd="0" destOrd="0" parTransId="{2786DB3B-3D44-4DA4-A401-1C816352F9ED}" sibTransId="{037C7974-47B1-4E23-A8B1-4C70337022AF}"/>
    <dgm:cxn modelId="{81E464B5-7E77-4257-B3C7-36AAC66FA46C}" type="presOf" srcId="{A64F0CFE-A106-41E3-A719-94EC9CC0AAE8}" destId="{854F42F8-2607-4855-AF14-057DEB0CE87D}" srcOrd="0" destOrd="0" presId="urn:microsoft.com/office/officeart/2008/layout/AlternatingPictureBlocks"/>
    <dgm:cxn modelId="{3E75B5C6-2886-4A42-B062-C292B35EBBE2}" type="presParOf" srcId="{D2D662A8-A11E-4DB2-9BDC-927CBCEDB985}" destId="{6434D446-E95D-4D1E-B046-6593BCC4033E}" srcOrd="0" destOrd="0" presId="urn:microsoft.com/office/officeart/2008/layout/AlternatingPictureBlocks"/>
    <dgm:cxn modelId="{1E5F8282-BF05-4E12-BCF1-BA35634EE11F}" type="presParOf" srcId="{6434D446-E95D-4D1E-B046-6593BCC4033E}" destId="{6C02CCC9-B26D-428D-BF76-B8C71337892B}" srcOrd="0" destOrd="0" presId="urn:microsoft.com/office/officeart/2008/layout/AlternatingPictureBlocks"/>
    <dgm:cxn modelId="{B2F86A9F-76CB-49B8-BFB9-CAC465B58968}" type="presParOf" srcId="{6434D446-E95D-4D1E-B046-6593BCC4033E}" destId="{7322AA1B-6906-43D3-B9C5-C4F35AE4ACCA}" srcOrd="1" destOrd="0" presId="urn:microsoft.com/office/officeart/2008/layout/AlternatingPictureBlocks"/>
    <dgm:cxn modelId="{8ED8BC08-86C6-4C46-A253-B01BF9C35376}" type="presParOf" srcId="{D2D662A8-A11E-4DB2-9BDC-927CBCEDB985}" destId="{90436B62-6BAA-4885-BF42-588B6EBA9AE9}" srcOrd="1" destOrd="0" presId="urn:microsoft.com/office/officeart/2008/layout/AlternatingPictureBlocks"/>
    <dgm:cxn modelId="{76925CAD-77E7-4ABB-BF9D-B55183A0BF00}" type="presParOf" srcId="{D2D662A8-A11E-4DB2-9BDC-927CBCEDB985}" destId="{57FB3A5F-8E45-4E39-B5CB-3F913D8E74E6}" srcOrd="2" destOrd="0" presId="urn:microsoft.com/office/officeart/2008/layout/AlternatingPictureBlocks"/>
    <dgm:cxn modelId="{49BA8119-DFA6-40A8-9BC4-F1D388AAC37E}" type="presParOf" srcId="{57FB3A5F-8E45-4E39-B5CB-3F913D8E74E6}" destId="{854F42F8-2607-4855-AF14-057DEB0CE87D}" srcOrd="0" destOrd="0" presId="urn:microsoft.com/office/officeart/2008/layout/AlternatingPictureBlocks"/>
    <dgm:cxn modelId="{ECA279EC-6A1A-47D5-BC98-C337A2E6C5F5}" type="presParOf" srcId="{57FB3A5F-8E45-4E39-B5CB-3F913D8E74E6}" destId="{6A5D32BF-3781-4C00-8BAB-7C52BADDF6BB}" srcOrd="1" destOrd="0" presId="urn:microsoft.com/office/officeart/2008/layout/AlternatingPictureBlocks"/>
    <dgm:cxn modelId="{49BA1567-6DB9-4A27-922D-9E5AE8F44BB2}" type="presParOf" srcId="{D2D662A8-A11E-4DB2-9BDC-927CBCEDB985}" destId="{2371386E-1C1A-4318-926E-0F2CA6BD4A02}" srcOrd="3" destOrd="0" presId="urn:microsoft.com/office/officeart/2008/layout/AlternatingPictureBlocks"/>
    <dgm:cxn modelId="{27FB9809-432C-4EBA-82EB-A31D340AD228}" type="presParOf" srcId="{D2D662A8-A11E-4DB2-9BDC-927CBCEDB985}" destId="{FE02EBBF-53FA-437F-BC13-60155C0914AD}" srcOrd="4" destOrd="0" presId="urn:microsoft.com/office/officeart/2008/layout/AlternatingPictureBlocks"/>
    <dgm:cxn modelId="{A7C15C24-5C2D-4506-B635-3A78E77797C1}" type="presParOf" srcId="{FE02EBBF-53FA-437F-BC13-60155C0914AD}" destId="{F9701D36-BA01-4157-AA8F-848F72C23DEC}" srcOrd="0" destOrd="0" presId="urn:microsoft.com/office/officeart/2008/layout/AlternatingPictureBlocks"/>
    <dgm:cxn modelId="{69A47FC1-AFFE-4AE6-B16E-17CE4E603CED}" type="presParOf" srcId="{FE02EBBF-53FA-437F-BC13-60155C0914AD}" destId="{FCB64C5C-45F3-42A0-84D0-440356F5A7EF}"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0ECBDB-227B-472F-808E-1883C2FF0778}"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US"/>
        </a:p>
      </dgm:t>
    </dgm:pt>
    <dgm:pt modelId="{0AD80CD9-5648-46CF-B54B-EA4C484160B3}">
      <dgm:prSet phldrT="[Text]"/>
      <dgm:spPr>
        <a:solidFill>
          <a:srgbClr val="C00000"/>
        </a:solidFill>
      </dgm:spPr>
      <dgm:t>
        <a:bodyPr/>
        <a:lstStyle/>
        <a:p>
          <a:r>
            <a:rPr lang="en-US" dirty="0">
              <a:latin typeface="Calibri" panose="020F0502020204030204" pitchFamily="34" charset="0"/>
              <a:cs typeface="Calibri" panose="020F0502020204030204" pitchFamily="34" charset="0"/>
            </a:rPr>
            <a:t>Participation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Risk</a:t>
          </a:r>
        </a:p>
      </dgm:t>
    </dgm:pt>
    <dgm:pt modelId="{48A856B6-9AC0-4405-BA53-6B5C3FD9FF15}" type="parTrans" cxnId="{A4BF20C1-5A33-47FB-81A0-885F2F45E569}">
      <dgm:prSet/>
      <dgm:spPr/>
      <dgm:t>
        <a:bodyPr/>
        <a:lstStyle/>
        <a:p>
          <a:endParaRPr lang="en-US">
            <a:latin typeface="Calibri" panose="020F0502020204030204" pitchFamily="34" charset="0"/>
            <a:cs typeface="Calibri" panose="020F0502020204030204" pitchFamily="34" charset="0"/>
          </a:endParaRPr>
        </a:p>
      </dgm:t>
    </dgm:pt>
    <dgm:pt modelId="{A65B5872-B8E2-4DB3-9024-6BF8F6F3798A}" type="sibTrans" cxnId="{A4BF20C1-5A33-47FB-81A0-885F2F45E569}">
      <dgm:prSet/>
      <dgm:spPr/>
      <dgm:t>
        <a:bodyPr/>
        <a:lstStyle/>
        <a:p>
          <a:endParaRPr lang="en-US">
            <a:latin typeface="Calibri" panose="020F0502020204030204" pitchFamily="34" charset="0"/>
            <a:cs typeface="Calibri" panose="020F0502020204030204" pitchFamily="34" charset="0"/>
          </a:endParaRPr>
        </a:p>
      </dgm:t>
    </dgm:pt>
    <dgm:pt modelId="{692F605F-81BB-4CE3-9DDF-37852063D472}">
      <dgm:prSet phldrT="[Text]"/>
      <dgm:spPr/>
      <dgm:t>
        <a:bodyPr/>
        <a:lstStyle/>
        <a:p>
          <a:r>
            <a:rPr lang="en-US" dirty="0">
              <a:latin typeface="Calibri" panose="020F0502020204030204" pitchFamily="34" charset="0"/>
              <a:cs typeface="Calibri" panose="020F0502020204030204" pitchFamily="34" charset="0"/>
            </a:rPr>
            <a:t>Recent Migration</a:t>
          </a:r>
        </a:p>
      </dgm:t>
    </dgm:pt>
    <dgm:pt modelId="{ED789D80-201C-4B78-8FB5-B0075C56191C}" type="parTrans" cxnId="{B1B97884-2139-40A6-B7C3-1812E93B9813}">
      <dgm:prSet/>
      <dgm:spPr/>
      <dgm:t>
        <a:bodyPr/>
        <a:lstStyle/>
        <a:p>
          <a:endParaRPr lang="en-US">
            <a:latin typeface="Calibri" panose="020F0502020204030204" pitchFamily="34" charset="0"/>
            <a:cs typeface="Calibri" panose="020F0502020204030204" pitchFamily="34" charset="0"/>
          </a:endParaRPr>
        </a:p>
      </dgm:t>
    </dgm:pt>
    <dgm:pt modelId="{212E5215-3293-407C-966C-810507118283}" type="sibTrans" cxnId="{B1B97884-2139-40A6-B7C3-1812E93B9813}">
      <dgm:prSet/>
      <dgm:spPr/>
      <dgm:t>
        <a:bodyPr/>
        <a:lstStyle/>
        <a:p>
          <a:endParaRPr lang="en-US">
            <a:latin typeface="Calibri" panose="020F0502020204030204" pitchFamily="34" charset="0"/>
            <a:cs typeface="Calibri" panose="020F0502020204030204" pitchFamily="34" charset="0"/>
          </a:endParaRPr>
        </a:p>
      </dgm:t>
    </dgm:pt>
    <dgm:pt modelId="{9B2E2B0E-48A9-4D82-9469-AF71CAFEC327}">
      <dgm:prSet phldrT="[Text]"/>
      <dgm:spPr/>
      <dgm:t>
        <a:bodyPr/>
        <a:lstStyle/>
        <a:p>
          <a:r>
            <a:rPr lang="en-US" dirty="0">
              <a:latin typeface="Calibri" panose="020F0502020204030204" pitchFamily="34" charset="0"/>
              <a:cs typeface="Calibri" panose="020F0502020204030204" pitchFamily="34" charset="0"/>
            </a:rPr>
            <a:t>Language</a:t>
          </a:r>
        </a:p>
      </dgm:t>
    </dgm:pt>
    <dgm:pt modelId="{4A4E9C9F-857E-4C25-BF95-5A62481019AA}" type="parTrans" cxnId="{9EAF900B-C7E3-41A9-8EC4-432E23D85A7B}">
      <dgm:prSet/>
      <dgm:spPr/>
      <dgm:t>
        <a:bodyPr/>
        <a:lstStyle/>
        <a:p>
          <a:endParaRPr lang="en-US">
            <a:latin typeface="Calibri" panose="020F0502020204030204" pitchFamily="34" charset="0"/>
            <a:cs typeface="Calibri" panose="020F0502020204030204" pitchFamily="34" charset="0"/>
          </a:endParaRPr>
        </a:p>
      </dgm:t>
    </dgm:pt>
    <dgm:pt modelId="{6569B8FF-7E31-48A8-AAB9-33A442FF30DF}" type="sibTrans" cxnId="{9EAF900B-C7E3-41A9-8EC4-432E23D85A7B}">
      <dgm:prSet/>
      <dgm:spPr/>
      <dgm:t>
        <a:bodyPr/>
        <a:lstStyle/>
        <a:p>
          <a:endParaRPr lang="en-US">
            <a:latin typeface="Calibri" panose="020F0502020204030204" pitchFamily="34" charset="0"/>
            <a:cs typeface="Calibri" panose="020F0502020204030204" pitchFamily="34" charset="0"/>
          </a:endParaRPr>
        </a:p>
      </dgm:t>
    </dgm:pt>
    <dgm:pt modelId="{76CB97F2-58A8-42B3-8417-108086A1DE71}">
      <dgm:prSet phldrT="[Text]"/>
      <dgm:spPr/>
      <dgm:t>
        <a:bodyPr/>
        <a:lstStyle/>
        <a:p>
          <a:r>
            <a:rPr lang="en-US" dirty="0">
              <a:latin typeface="Calibri" panose="020F0502020204030204" pitchFamily="34" charset="0"/>
              <a:cs typeface="Calibri" panose="020F0502020204030204" pitchFamily="34" charset="0"/>
            </a:rPr>
            <a:t>Race</a:t>
          </a:r>
        </a:p>
      </dgm:t>
    </dgm:pt>
    <dgm:pt modelId="{3123162D-69A7-4FFD-B867-29F431ABA5AE}" type="parTrans" cxnId="{92BE81F5-9D0E-4085-BAF6-FFADC1E0D395}">
      <dgm:prSet/>
      <dgm:spPr/>
      <dgm:t>
        <a:bodyPr/>
        <a:lstStyle/>
        <a:p>
          <a:endParaRPr lang="en-US">
            <a:latin typeface="Calibri" panose="020F0502020204030204" pitchFamily="34" charset="0"/>
            <a:cs typeface="Calibri" panose="020F0502020204030204" pitchFamily="34" charset="0"/>
          </a:endParaRPr>
        </a:p>
      </dgm:t>
    </dgm:pt>
    <dgm:pt modelId="{51B78917-506D-49D4-828F-CE111753F7C5}" type="sibTrans" cxnId="{92BE81F5-9D0E-4085-BAF6-FFADC1E0D395}">
      <dgm:prSet/>
      <dgm:spPr/>
      <dgm:t>
        <a:bodyPr/>
        <a:lstStyle/>
        <a:p>
          <a:endParaRPr lang="en-US">
            <a:latin typeface="Calibri" panose="020F0502020204030204" pitchFamily="34" charset="0"/>
            <a:cs typeface="Calibri" panose="020F0502020204030204" pitchFamily="34" charset="0"/>
          </a:endParaRPr>
        </a:p>
      </dgm:t>
    </dgm:pt>
    <dgm:pt modelId="{96A6BA94-723B-4BC3-B6A0-33C69F5AE8E2}">
      <dgm:prSet phldrT="[Text]"/>
      <dgm:spPr/>
      <dgm:t>
        <a:bodyPr/>
        <a:lstStyle/>
        <a:p>
          <a:r>
            <a:rPr lang="en-US" dirty="0">
              <a:latin typeface="Calibri" panose="020F0502020204030204" pitchFamily="34" charset="0"/>
              <a:cs typeface="Calibri" panose="020F0502020204030204" pitchFamily="34" charset="0"/>
            </a:rPr>
            <a:t>Literacy</a:t>
          </a:r>
        </a:p>
      </dgm:t>
    </dgm:pt>
    <dgm:pt modelId="{C796E50B-BCB1-4C89-85D0-E6D507869A02}" type="parTrans" cxnId="{4C08514D-80BB-48FB-8048-BF519E434D72}">
      <dgm:prSet/>
      <dgm:spPr/>
      <dgm:t>
        <a:bodyPr/>
        <a:lstStyle/>
        <a:p>
          <a:endParaRPr lang="en-US">
            <a:latin typeface="Calibri" panose="020F0502020204030204" pitchFamily="34" charset="0"/>
            <a:cs typeface="Calibri" panose="020F0502020204030204" pitchFamily="34" charset="0"/>
          </a:endParaRPr>
        </a:p>
      </dgm:t>
    </dgm:pt>
    <dgm:pt modelId="{6FCD690D-4B53-4D0E-B19A-6965B76029C6}" type="sibTrans" cxnId="{4C08514D-80BB-48FB-8048-BF519E434D72}">
      <dgm:prSet/>
      <dgm:spPr/>
      <dgm:t>
        <a:bodyPr/>
        <a:lstStyle/>
        <a:p>
          <a:endParaRPr lang="en-US">
            <a:latin typeface="Calibri" panose="020F0502020204030204" pitchFamily="34" charset="0"/>
            <a:cs typeface="Calibri" panose="020F0502020204030204" pitchFamily="34" charset="0"/>
          </a:endParaRPr>
        </a:p>
      </dgm:t>
    </dgm:pt>
    <dgm:pt modelId="{5180FD51-5C8B-4DC1-86E6-C2D6566B8850}">
      <dgm:prSet phldrT="[Text]"/>
      <dgm:spPr/>
      <dgm:t>
        <a:bodyPr/>
        <a:lstStyle/>
        <a:p>
          <a:r>
            <a:rPr lang="en-US" dirty="0">
              <a:latin typeface="Calibri" panose="020F0502020204030204" pitchFamily="34" charset="0"/>
              <a:cs typeface="Calibri" panose="020F0502020204030204" pitchFamily="34" charset="0"/>
            </a:rPr>
            <a:t>Preschool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Age</a:t>
          </a:r>
        </a:p>
      </dgm:t>
    </dgm:pt>
    <dgm:pt modelId="{93BCD1D0-FD79-4BC2-AB53-0F5BB5BE60AA}" type="parTrans" cxnId="{D85F7F68-8001-43FB-8712-3F8AF5B57602}">
      <dgm:prSet/>
      <dgm:spPr/>
      <dgm:t>
        <a:bodyPr/>
        <a:lstStyle/>
        <a:p>
          <a:endParaRPr lang="en-US">
            <a:latin typeface="Calibri" panose="020F0502020204030204" pitchFamily="34" charset="0"/>
            <a:cs typeface="Calibri" panose="020F0502020204030204" pitchFamily="34" charset="0"/>
          </a:endParaRPr>
        </a:p>
      </dgm:t>
    </dgm:pt>
    <dgm:pt modelId="{C101F18D-C1BE-4B43-B114-3B1B587F542A}" type="sibTrans" cxnId="{D85F7F68-8001-43FB-8712-3F8AF5B57602}">
      <dgm:prSet/>
      <dgm:spPr/>
      <dgm:t>
        <a:bodyPr/>
        <a:lstStyle/>
        <a:p>
          <a:endParaRPr lang="en-US">
            <a:latin typeface="Calibri" panose="020F0502020204030204" pitchFamily="34" charset="0"/>
            <a:cs typeface="Calibri" panose="020F0502020204030204" pitchFamily="34" charset="0"/>
          </a:endParaRPr>
        </a:p>
      </dgm:t>
    </dgm:pt>
    <dgm:pt modelId="{7744C28A-CC50-4C91-AED2-0B2FBA915E3B}">
      <dgm:prSet phldrT="[Text]"/>
      <dgm:spPr/>
      <dgm:t>
        <a:bodyPr/>
        <a:lstStyle/>
        <a:p>
          <a:r>
            <a:rPr lang="en-US" dirty="0">
              <a:latin typeface="Calibri" panose="020F0502020204030204" pitchFamily="34" charset="0"/>
              <a:cs typeface="Calibri" panose="020F0502020204030204" pitchFamily="34" charset="0"/>
            </a:rPr>
            <a:t>Poverty</a:t>
          </a:r>
        </a:p>
      </dgm:t>
    </dgm:pt>
    <dgm:pt modelId="{A0B7EBFB-27A5-4090-A0BD-18B5926CA1CB}" type="parTrans" cxnId="{2E1F8807-425B-422D-AA45-05582DB88D38}">
      <dgm:prSet/>
      <dgm:spPr/>
      <dgm:t>
        <a:bodyPr/>
        <a:lstStyle/>
        <a:p>
          <a:endParaRPr lang="en-US">
            <a:latin typeface="Calibri" panose="020F0502020204030204" pitchFamily="34" charset="0"/>
            <a:cs typeface="Calibri" panose="020F0502020204030204" pitchFamily="34" charset="0"/>
          </a:endParaRPr>
        </a:p>
      </dgm:t>
    </dgm:pt>
    <dgm:pt modelId="{EDA978FB-2DA4-47BE-81A0-63A87A3CE457}" type="sibTrans" cxnId="{2E1F8807-425B-422D-AA45-05582DB88D38}">
      <dgm:prSet/>
      <dgm:spPr/>
      <dgm:t>
        <a:bodyPr/>
        <a:lstStyle/>
        <a:p>
          <a:endParaRPr lang="en-US">
            <a:latin typeface="Calibri" panose="020F0502020204030204" pitchFamily="34" charset="0"/>
            <a:cs typeface="Calibri" panose="020F0502020204030204" pitchFamily="34" charset="0"/>
          </a:endParaRPr>
        </a:p>
      </dgm:t>
    </dgm:pt>
    <dgm:pt modelId="{CB89C388-8B4D-4267-BB6E-31176DE34D7C}" type="pres">
      <dgm:prSet presAssocID="{B40ECBDB-227B-472F-808E-1883C2FF0778}" presName="Name0" presStyleCnt="0">
        <dgm:presLayoutVars>
          <dgm:chMax val="1"/>
          <dgm:chPref val="1"/>
          <dgm:dir/>
          <dgm:animOne val="branch"/>
          <dgm:animLvl val="lvl"/>
        </dgm:presLayoutVars>
      </dgm:prSet>
      <dgm:spPr/>
      <dgm:t>
        <a:bodyPr/>
        <a:lstStyle/>
        <a:p>
          <a:endParaRPr lang="en-US"/>
        </a:p>
      </dgm:t>
    </dgm:pt>
    <dgm:pt modelId="{3930DDED-779C-4B87-A22C-9A0F169FEC15}" type="pres">
      <dgm:prSet presAssocID="{0AD80CD9-5648-46CF-B54B-EA4C484160B3}" presName="Parent" presStyleLbl="node0" presStyleIdx="0" presStyleCnt="1">
        <dgm:presLayoutVars>
          <dgm:chMax val="6"/>
          <dgm:chPref val="6"/>
        </dgm:presLayoutVars>
      </dgm:prSet>
      <dgm:spPr/>
      <dgm:t>
        <a:bodyPr/>
        <a:lstStyle/>
        <a:p>
          <a:endParaRPr lang="en-US"/>
        </a:p>
      </dgm:t>
    </dgm:pt>
    <dgm:pt modelId="{48C008F5-0C1D-4740-AA2F-07D56DBCA15A}" type="pres">
      <dgm:prSet presAssocID="{692F605F-81BB-4CE3-9DDF-37852063D472}" presName="Accent1" presStyleCnt="0"/>
      <dgm:spPr/>
    </dgm:pt>
    <dgm:pt modelId="{03FACC21-32DA-4607-B5D3-DB42528928CA}" type="pres">
      <dgm:prSet presAssocID="{692F605F-81BB-4CE3-9DDF-37852063D472}" presName="Accent" presStyleLbl="bgShp" presStyleIdx="0" presStyleCnt="6"/>
      <dgm:spPr/>
    </dgm:pt>
    <dgm:pt modelId="{4FE49EB1-8237-438A-B1D7-D4F17F1025A0}" type="pres">
      <dgm:prSet presAssocID="{692F605F-81BB-4CE3-9DDF-37852063D472}" presName="Child1" presStyleLbl="node1" presStyleIdx="0" presStyleCnt="6">
        <dgm:presLayoutVars>
          <dgm:chMax val="0"/>
          <dgm:chPref val="0"/>
          <dgm:bulletEnabled val="1"/>
        </dgm:presLayoutVars>
      </dgm:prSet>
      <dgm:spPr/>
      <dgm:t>
        <a:bodyPr/>
        <a:lstStyle/>
        <a:p>
          <a:endParaRPr lang="en-US"/>
        </a:p>
      </dgm:t>
    </dgm:pt>
    <dgm:pt modelId="{293AC41B-506B-4017-8BF8-AC3139874486}" type="pres">
      <dgm:prSet presAssocID="{9B2E2B0E-48A9-4D82-9469-AF71CAFEC327}" presName="Accent2" presStyleCnt="0"/>
      <dgm:spPr/>
    </dgm:pt>
    <dgm:pt modelId="{A30E03BB-C69C-45AE-8BAB-742428BCEA28}" type="pres">
      <dgm:prSet presAssocID="{9B2E2B0E-48A9-4D82-9469-AF71CAFEC327}" presName="Accent" presStyleLbl="bgShp" presStyleIdx="1" presStyleCnt="6"/>
      <dgm:spPr/>
    </dgm:pt>
    <dgm:pt modelId="{F772F587-826D-44E6-9280-42EB719D0B96}" type="pres">
      <dgm:prSet presAssocID="{9B2E2B0E-48A9-4D82-9469-AF71CAFEC327}" presName="Child2" presStyleLbl="node1" presStyleIdx="1" presStyleCnt="6">
        <dgm:presLayoutVars>
          <dgm:chMax val="0"/>
          <dgm:chPref val="0"/>
          <dgm:bulletEnabled val="1"/>
        </dgm:presLayoutVars>
      </dgm:prSet>
      <dgm:spPr/>
      <dgm:t>
        <a:bodyPr/>
        <a:lstStyle/>
        <a:p>
          <a:endParaRPr lang="en-US"/>
        </a:p>
      </dgm:t>
    </dgm:pt>
    <dgm:pt modelId="{A6BEDAC7-9660-45EF-868D-17FF8D7A457E}" type="pres">
      <dgm:prSet presAssocID="{76CB97F2-58A8-42B3-8417-108086A1DE71}" presName="Accent3" presStyleCnt="0"/>
      <dgm:spPr/>
    </dgm:pt>
    <dgm:pt modelId="{25AE5B93-8D7A-4581-B22B-2FBD1679FD6F}" type="pres">
      <dgm:prSet presAssocID="{76CB97F2-58A8-42B3-8417-108086A1DE71}" presName="Accent" presStyleLbl="bgShp" presStyleIdx="2" presStyleCnt="6"/>
      <dgm:spPr/>
    </dgm:pt>
    <dgm:pt modelId="{08A16B9B-1C76-4469-A737-BB5D27590F9E}" type="pres">
      <dgm:prSet presAssocID="{76CB97F2-58A8-42B3-8417-108086A1DE71}" presName="Child3" presStyleLbl="node1" presStyleIdx="2" presStyleCnt="6">
        <dgm:presLayoutVars>
          <dgm:chMax val="0"/>
          <dgm:chPref val="0"/>
          <dgm:bulletEnabled val="1"/>
        </dgm:presLayoutVars>
      </dgm:prSet>
      <dgm:spPr/>
      <dgm:t>
        <a:bodyPr/>
        <a:lstStyle/>
        <a:p>
          <a:endParaRPr lang="en-US"/>
        </a:p>
      </dgm:t>
    </dgm:pt>
    <dgm:pt modelId="{A47E2474-90DC-437B-9C3C-6449CEEF1906}" type="pres">
      <dgm:prSet presAssocID="{96A6BA94-723B-4BC3-B6A0-33C69F5AE8E2}" presName="Accent4" presStyleCnt="0"/>
      <dgm:spPr/>
    </dgm:pt>
    <dgm:pt modelId="{5B32E09A-3982-4BF5-AB96-CEC0E76702E1}" type="pres">
      <dgm:prSet presAssocID="{96A6BA94-723B-4BC3-B6A0-33C69F5AE8E2}" presName="Accent" presStyleLbl="bgShp" presStyleIdx="3" presStyleCnt="6"/>
      <dgm:spPr/>
    </dgm:pt>
    <dgm:pt modelId="{639765A2-0A2C-4BFB-A731-8256A0822EF4}" type="pres">
      <dgm:prSet presAssocID="{96A6BA94-723B-4BC3-B6A0-33C69F5AE8E2}" presName="Child4" presStyleLbl="node1" presStyleIdx="3" presStyleCnt="6">
        <dgm:presLayoutVars>
          <dgm:chMax val="0"/>
          <dgm:chPref val="0"/>
          <dgm:bulletEnabled val="1"/>
        </dgm:presLayoutVars>
      </dgm:prSet>
      <dgm:spPr/>
      <dgm:t>
        <a:bodyPr/>
        <a:lstStyle/>
        <a:p>
          <a:endParaRPr lang="en-US"/>
        </a:p>
      </dgm:t>
    </dgm:pt>
    <dgm:pt modelId="{5DC77EAE-B227-41B3-99B8-5B86292301FA}" type="pres">
      <dgm:prSet presAssocID="{5180FD51-5C8B-4DC1-86E6-C2D6566B8850}" presName="Accent5" presStyleCnt="0"/>
      <dgm:spPr/>
    </dgm:pt>
    <dgm:pt modelId="{C9036F42-07E8-4508-838B-5C2FB44F1AF2}" type="pres">
      <dgm:prSet presAssocID="{5180FD51-5C8B-4DC1-86E6-C2D6566B8850}" presName="Accent" presStyleLbl="bgShp" presStyleIdx="4" presStyleCnt="6"/>
      <dgm:spPr/>
    </dgm:pt>
    <dgm:pt modelId="{54E2A61D-657E-4149-ABD3-739A0C04E976}" type="pres">
      <dgm:prSet presAssocID="{5180FD51-5C8B-4DC1-86E6-C2D6566B8850}" presName="Child5" presStyleLbl="node1" presStyleIdx="4" presStyleCnt="6">
        <dgm:presLayoutVars>
          <dgm:chMax val="0"/>
          <dgm:chPref val="0"/>
          <dgm:bulletEnabled val="1"/>
        </dgm:presLayoutVars>
      </dgm:prSet>
      <dgm:spPr/>
      <dgm:t>
        <a:bodyPr/>
        <a:lstStyle/>
        <a:p>
          <a:endParaRPr lang="en-US"/>
        </a:p>
      </dgm:t>
    </dgm:pt>
    <dgm:pt modelId="{F6152987-F7F1-42DF-BE30-581DAF42D100}" type="pres">
      <dgm:prSet presAssocID="{7744C28A-CC50-4C91-AED2-0B2FBA915E3B}" presName="Accent6" presStyleCnt="0"/>
      <dgm:spPr/>
    </dgm:pt>
    <dgm:pt modelId="{0292E851-CED9-4C23-9713-4033285870D7}" type="pres">
      <dgm:prSet presAssocID="{7744C28A-CC50-4C91-AED2-0B2FBA915E3B}" presName="Accent" presStyleLbl="bgShp" presStyleIdx="5" presStyleCnt="6"/>
      <dgm:spPr/>
    </dgm:pt>
    <dgm:pt modelId="{4F730D01-9089-4523-B826-0A07B0143BDE}" type="pres">
      <dgm:prSet presAssocID="{7744C28A-CC50-4C91-AED2-0B2FBA915E3B}" presName="Child6" presStyleLbl="node1" presStyleIdx="5" presStyleCnt="6">
        <dgm:presLayoutVars>
          <dgm:chMax val="0"/>
          <dgm:chPref val="0"/>
          <dgm:bulletEnabled val="1"/>
        </dgm:presLayoutVars>
      </dgm:prSet>
      <dgm:spPr/>
      <dgm:t>
        <a:bodyPr/>
        <a:lstStyle/>
        <a:p>
          <a:endParaRPr lang="en-US"/>
        </a:p>
      </dgm:t>
    </dgm:pt>
  </dgm:ptLst>
  <dgm:cxnLst>
    <dgm:cxn modelId="{2E1F8807-425B-422D-AA45-05582DB88D38}" srcId="{0AD80CD9-5648-46CF-B54B-EA4C484160B3}" destId="{7744C28A-CC50-4C91-AED2-0B2FBA915E3B}" srcOrd="5" destOrd="0" parTransId="{A0B7EBFB-27A5-4090-A0BD-18B5926CA1CB}" sibTransId="{EDA978FB-2DA4-47BE-81A0-63A87A3CE457}"/>
    <dgm:cxn modelId="{7821FA83-8DBB-4AA5-96A6-A745D6701033}" type="presOf" srcId="{9B2E2B0E-48A9-4D82-9469-AF71CAFEC327}" destId="{F772F587-826D-44E6-9280-42EB719D0B96}" srcOrd="0" destOrd="0" presId="urn:microsoft.com/office/officeart/2011/layout/HexagonRadial"/>
    <dgm:cxn modelId="{D85F7F68-8001-43FB-8712-3F8AF5B57602}" srcId="{0AD80CD9-5648-46CF-B54B-EA4C484160B3}" destId="{5180FD51-5C8B-4DC1-86E6-C2D6566B8850}" srcOrd="4" destOrd="0" parTransId="{93BCD1D0-FD79-4BC2-AB53-0F5BB5BE60AA}" sibTransId="{C101F18D-C1BE-4B43-B114-3B1B587F542A}"/>
    <dgm:cxn modelId="{92BE81F5-9D0E-4085-BAF6-FFADC1E0D395}" srcId="{0AD80CD9-5648-46CF-B54B-EA4C484160B3}" destId="{76CB97F2-58A8-42B3-8417-108086A1DE71}" srcOrd="2" destOrd="0" parTransId="{3123162D-69A7-4FFD-B867-29F431ABA5AE}" sibTransId="{51B78917-506D-49D4-828F-CE111753F7C5}"/>
    <dgm:cxn modelId="{A4BF20C1-5A33-47FB-81A0-885F2F45E569}" srcId="{B40ECBDB-227B-472F-808E-1883C2FF0778}" destId="{0AD80CD9-5648-46CF-B54B-EA4C484160B3}" srcOrd="0" destOrd="0" parTransId="{48A856B6-9AC0-4405-BA53-6B5C3FD9FF15}" sibTransId="{A65B5872-B8E2-4DB3-9024-6BF8F6F3798A}"/>
    <dgm:cxn modelId="{9EAF900B-C7E3-41A9-8EC4-432E23D85A7B}" srcId="{0AD80CD9-5648-46CF-B54B-EA4C484160B3}" destId="{9B2E2B0E-48A9-4D82-9469-AF71CAFEC327}" srcOrd="1" destOrd="0" parTransId="{4A4E9C9F-857E-4C25-BF95-5A62481019AA}" sibTransId="{6569B8FF-7E31-48A8-AAB9-33A442FF30DF}"/>
    <dgm:cxn modelId="{461D7A41-574A-4B1B-9AC8-7C7CD750264C}" type="presOf" srcId="{7744C28A-CC50-4C91-AED2-0B2FBA915E3B}" destId="{4F730D01-9089-4523-B826-0A07B0143BDE}" srcOrd="0" destOrd="0" presId="urn:microsoft.com/office/officeart/2011/layout/HexagonRadial"/>
    <dgm:cxn modelId="{9F445C05-C015-49D1-9A86-7230EB698DE0}" type="presOf" srcId="{0AD80CD9-5648-46CF-B54B-EA4C484160B3}" destId="{3930DDED-779C-4B87-A22C-9A0F169FEC15}" srcOrd="0" destOrd="0" presId="urn:microsoft.com/office/officeart/2011/layout/HexagonRadial"/>
    <dgm:cxn modelId="{ED69C789-6B18-4B45-8033-F9F579FE8594}" type="presOf" srcId="{76CB97F2-58A8-42B3-8417-108086A1DE71}" destId="{08A16B9B-1C76-4469-A737-BB5D27590F9E}" srcOrd="0" destOrd="0" presId="urn:microsoft.com/office/officeart/2011/layout/HexagonRadial"/>
    <dgm:cxn modelId="{4C08514D-80BB-48FB-8048-BF519E434D72}" srcId="{0AD80CD9-5648-46CF-B54B-EA4C484160B3}" destId="{96A6BA94-723B-4BC3-B6A0-33C69F5AE8E2}" srcOrd="3" destOrd="0" parTransId="{C796E50B-BCB1-4C89-85D0-E6D507869A02}" sibTransId="{6FCD690D-4B53-4D0E-B19A-6965B76029C6}"/>
    <dgm:cxn modelId="{B1B97884-2139-40A6-B7C3-1812E93B9813}" srcId="{0AD80CD9-5648-46CF-B54B-EA4C484160B3}" destId="{692F605F-81BB-4CE3-9DDF-37852063D472}" srcOrd="0" destOrd="0" parTransId="{ED789D80-201C-4B78-8FB5-B0075C56191C}" sibTransId="{212E5215-3293-407C-966C-810507118283}"/>
    <dgm:cxn modelId="{3C7AAFA0-978E-4267-AC1A-E6CB88E7A311}" type="presOf" srcId="{5180FD51-5C8B-4DC1-86E6-C2D6566B8850}" destId="{54E2A61D-657E-4149-ABD3-739A0C04E976}" srcOrd="0" destOrd="0" presId="urn:microsoft.com/office/officeart/2011/layout/HexagonRadial"/>
    <dgm:cxn modelId="{180AF144-B499-424E-B2E4-BC7DB6C9E204}" type="presOf" srcId="{B40ECBDB-227B-472F-808E-1883C2FF0778}" destId="{CB89C388-8B4D-4267-BB6E-31176DE34D7C}" srcOrd="0" destOrd="0" presId="urn:microsoft.com/office/officeart/2011/layout/HexagonRadial"/>
    <dgm:cxn modelId="{D3D00B63-56A7-4B1E-A89F-832F7D3424A2}" type="presOf" srcId="{96A6BA94-723B-4BC3-B6A0-33C69F5AE8E2}" destId="{639765A2-0A2C-4BFB-A731-8256A0822EF4}" srcOrd="0" destOrd="0" presId="urn:microsoft.com/office/officeart/2011/layout/HexagonRadial"/>
    <dgm:cxn modelId="{3666CF07-034B-4E3B-9669-BF29677796AA}" type="presOf" srcId="{692F605F-81BB-4CE3-9DDF-37852063D472}" destId="{4FE49EB1-8237-438A-B1D7-D4F17F1025A0}" srcOrd="0" destOrd="0" presId="urn:microsoft.com/office/officeart/2011/layout/HexagonRadial"/>
    <dgm:cxn modelId="{7FEA6E94-9277-4143-846B-5124BD427D5A}" type="presParOf" srcId="{CB89C388-8B4D-4267-BB6E-31176DE34D7C}" destId="{3930DDED-779C-4B87-A22C-9A0F169FEC15}" srcOrd="0" destOrd="0" presId="urn:microsoft.com/office/officeart/2011/layout/HexagonRadial"/>
    <dgm:cxn modelId="{EFA44EF7-F45A-4129-9207-195DD369BA1D}" type="presParOf" srcId="{CB89C388-8B4D-4267-BB6E-31176DE34D7C}" destId="{48C008F5-0C1D-4740-AA2F-07D56DBCA15A}" srcOrd="1" destOrd="0" presId="urn:microsoft.com/office/officeart/2011/layout/HexagonRadial"/>
    <dgm:cxn modelId="{7EF4251C-8B85-439B-9129-6099D102D5DD}" type="presParOf" srcId="{48C008F5-0C1D-4740-AA2F-07D56DBCA15A}" destId="{03FACC21-32DA-4607-B5D3-DB42528928CA}" srcOrd="0" destOrd="0" presId="urn:microsoft.com/office/officeart/2011/layout/HexagonRadial"/>
    <dgm:cxn modelId="{ECE9B9A8-C9FF-4DC5-A249-0A686D34CB35}" type="presParOf" srcId="{CB89C388-8B4D-4267-BB6E-31176DE34D7C}" destId="{4FE49EB1-8237-438A-B1D7-D4F17F1025A0}" srcOrd="2" destOrd="0" presId="urn:microsoft.com/office/officeart/2011/layout/HexagonRadial"/>
    <dgm:cxn modelId="{9220B962-7333-4C60-A003-8CC594BFF7CD}" type="presParOf" srcId="{CB89C388-8B4D-4267-BB6E-31176DE34D7C}" destId="{293AC41B-506B-4017-8BF8-AC3139874486}" srcOrd="3" destOrd="0" presId="urn:microsoft.com/office/officeart/2011/layout/HexagonRadial"/>
    <dgm:cxn modelId="{CEFD819C-6F6C-4994-B719-958C2D53D3A9}" type="presParOf" srcId="{293AC41B-506B-4017-8BF8-AC3139874486}" destId="{A30E03BB-C69C-45AE-8BAB-742428BCEA28}" srcOrd="0" destOrd="0" presId="urn:microsoft.com/office/officeart/2011/layout/HexagonRadial"/>
    <dgm:cxn modelId="{D5F46E77-DBA7-4F9D-ABB2-E0F75B935F7E}" type="presParOf" srcId="{CB89C388-8B4D-4267-BB6E-31176DE34D7C}" destId="{F772F587-826D-44E6-9280-42EB719D0B96}" srcOrd="4" destOrd="0" presId="urn:microsoft.com/office/officeart/2011/layout/HexagonRadial"/>
    <dgm:cxn modelId="{319098C1-213F-4C57-9F33-DD2451F81315}" type="presParOf" srcId="{CB89C388-8B4D-4267-BB6E-31176DE34D7C}" destId="{A6BEDAC7-9660-45EF-868D-17FF8D7A457E}" srcOrd="5" destOrd="0" presId="urn:microsoft.com/office/officeart/2011/layout/HexagonRadial"/>
    <dgm:cxn modelId="{4F4FDE85-80F6-4A13-9EEE-88A865E64D55}" type="presParOf" srcId="{A6BEDAC7-9660-45EF-868D-17FF8D7A457E}" destId="{25AE5B93-8D7A-4581-B22B-2FBD1679FD6F}" srcOrd="0" destOrd="0" presId="urn:microsoft.com/office/officeart/2011/layout/HexagonRadial"/>
    <dgm:cxn modelId="{4B7D9EEA-EE58-47B0-B7D6-9ED9ACF3665C}" type="presParOf" srcId="{CB89C388-8B4D-4267-BB6E-31176DE34D7C}" destId="{08A16B9B-1C76-4469-A737-BB5D27590F9E}" srcOrd="6" destOrd="0" presId="urn:microsoft.com/office/officeart/2011/layout/HexagonRadial"/>
    <dgm:cxn modelId="{B67991FB-0B06-40E6-8648-47907D24CA80}" type="presParOf" srcId="{CB89C388-8B4D-4267-BB6E-31176DE34D7C}" destId="{A47E2474-90DC-437B-9C3C-6449CEEF1906}" srcOrd="7" destOrd="0" presId="urn:microsoft.com/office/officeart/2011/layout/HexagonRadial"/>
    <dgm:cxn modelId="{C42D754D-AE0B-46F6-98D3-9496BDF2941A}" type="presParOf" srcId="{A47E2474-90DC-437B-9C3C-6449CEEF1906}" destId="{5B32E09A-3982-4BF5-AB96-CEC0E76702E1}" srcOrd="0" destOrd="0" presId="urn:microsoft.com/office/officeart/2011/layout/HexagonRadial"/>
    <dgm:cxn modelId="{567C760B-480E-4960-A258-5FD312FE6FB3}" type="presParOf" srcId="{CB89C388-8B4D-4267-BB6E-31176DE34D7C}" destId="{639765A2-0A2C-4BFB-A731-8256A0822EF4}" srcOrd="8" destOrd="0" presId="urn:microsoft.com/office/officeart/2011/layout/HexagonRadial"/>
    <dgm:cxn modelId="{3CA7A62B-15E8-42AC-A922-D877C18AA438}" type="presParOf" srcId="{CB89C388-8B4D-4267-BB6E-31176DE34D7C}" destId="{5DC77EAE-B227-41B3-99B8-5B86292301FA}" srcOrd="9" destOrd="0" presId="urn:microsoft.com/office/officeart/2011/layout/HexagonRadial"/>
    <dgm:cxn modelId="{18C83D72-662F-4D39-922B-9ACC9EE66D99}" type="presParOf" srcId="{5DC77EAE-B227-41B3-99B8-5B86292301FA}" destId="{C9036F42-07E8-4508-838B-5C2FB44F1AF2}" srcOrd="0" destOrd="0" presId="urn:microsoft.com/office/officeart/2011/layout/HexagonRadial"/>
    <dgm:cxn modelId="{DD0FFBC5-8499-40CD-927F-DDBCDE044A42}" type="presParOf" srcId="{CB89C388-8B4D-4267-BB6E-31176DE34D7C}" destId="{54E2A61D-657E-4149-ABD3-739A0C04E976}" srcOrd="10" destOrd="0" presId="urn:microsoft.com/office/officeart/2011/layout/HexagonRadial"/>
    <dgm:cxn modelId="{332A7906-2BAD-4A74-A039-40A0864F7794}" type="presParOf" srcId="{CB89C388-8B4D-4267-BB6E-31176DE34D7C}" destId="{F6152987-F7F1-42DF-BE30-581DAF42D100}" srcOrd="11" destOrd="0" presId="urn:microsoft.com/office/officeart/2011/layout/HexagonRadial"/>
    <dgm:cxn modelId="{AB98167D-7F73-420C-8878-74A9297D55DC}" type="presParOf" srcId="{F6152987-F7F1-42DF-BE30-581DAF42D100}" destId="{0292E851-CED9-4C23-9713-4033285870D7}" srcOrd="0" destOrd="0" presId="urn:microsoft.com/office/officeart/2011/layout/HexagonRadial"/>
    <dgm:cxn modelId="{0EEA6576-ACAD-4FEC-A238-171319E8BEBD}" type="presParOf" srcId="{CB89C388-8B4D-4267-BB6E-31176DE34D7C}" destId="{4F730D01-9089-4523-B826-0A07B0143BD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2CCC9-B26D-428D-BF76-B8C71337892B}">
      <dsp:nvSpPr>
        <dsp:cNvPr id="0" name=""/>
        <dsp:cNvSpPr/>
      </dsp:nvSpPr>
      <dsp:spPr>
        <a:xfrm>
          <a:off x="3616934" y="2051"/>
          <a:ext cx="3676428" cy="16425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Classroom size</a:t>
          </a:r>
        </a:p>
      </dsp:txBody>
      <dsp:txXfrm>
        <a:off x="3616934" y="2051"/>
        <a:ext cx="3676428" cy="1642521"/>
      </dsp:txXfrm>
    </dsp:sp>
    <dsp:sp modelId="{7322AA1B-6906-43D3-B9C5-C4F35AE4ACCA}">
      <dsp:nvSpPr>
        <dsp:cNvPr id="0" name=""/>
        <dsp:cNvSpPr/>
      </dsp:nvSpPr>
      <dsp:spPr>
        <a:xfrm>
          <a:off x="1850636" y="2051"/>
          <a:ext cx="1626096" cy="1642521"/>
        </a:xfrm>
        <a:prstGeom prst="rect">
          <a:avLst/>
        </a:prstGeom>
        <a:blipFill rotWithShape="1">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F42F8-2607-4855-AF14-057DEB0CE87D}">
      <dsp:nvSpPr>
        <dsp:cNvPr id="0" name=""/>
        <dsp:cNvSpPr/>
      </dsp:nvSpPr>
      <dsp:spPr>
        <a:xfrm>
          <a:off x="1861839" y="1915588"/>
          <a:ext cx="3631614" cy="16425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Service Audience</a:t>
          </a:r>
        </a:p>
      </dsp:txBody>
      <dsp:txXfrm>
        <a:off x="1861839" y="1915588"/>
        <a:ext cx="3631614" cy="1642521"/>
      </dsp:txXfrm>
    </dsp:sp>
    <dsp:sp modelId="{6A5D32BF-3781-4C00-8BAB-7C52BADDF6BB}">
      <dsp:nvSpPr>
        <dsp:cNvPr id="0" name=""/>
        <dsp:cNvSpPr/>
      </dsp:nvSpPr>
      <dsp:spPr>
        <a:xfrm>
          <a:off x="5656064" y="1915588"/>
          <a:ext cx="1626096" cy="1642521"/>
        </a:xfrm>
        <a:prstGeom prst="rect">
          <a:avLst/>
        </a:prstGeom>
        <a:blipFill rotWithShape="1">
          <a:blip xmlns:r="http://schemas.openxmlformats.org/officeDocument/2006/relationships" r:embed="rId2"/>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01D36-BA01-4157-AA8F-848F72C23DEC}">
      <dsp:nvSpPr>
        <dsp:cNvPr id="0" name=""/>
        <dsp:cNvSpPr/>
      </dsp:nvSpPr>
      <dsp:spPr>
        <a:xfrm>
          <a:off x="3650545" y="3829126"/>
          <a:ext cx="3631614" cy="16425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Infrastructure Workload</a:t>
          </a:r>
        </a:p>
      </dsp:txBody>
      <dsp:txXfrm>
        <a:off x="3650545" y="3829126"/>
        <a:ext cx="3631614" cy="1642521"/>
      </dsp:txXfrm>
    </dsp:sp>
    <dsp:sp modelId="{FCB64C5C-45F3-42A0-84D0-440356F5A7EF}">
      <dsp:nvSpPr>
        <dsp:cNvPr id="0" name=""/>
        <dsp:cNvSpPr/>
      </dsp:nvSpPr>
      <dsp:spPr>
        <a:xfrm>
          <a:off x="1861839" y="3829126"/>
          <a:ext cx="1626096" cy="1642521"/>
        </a:xfrm>
        <a:prstGeom prst="rect">
          <a:avLst/>
        </a:prstGeom>
        <a:blipFill rotWithShape="1">
          <a:blip xmlns:r="http://schemas.openxmlformats.org/officeDocument/2006/relationships" r:embed="rId3"/>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0DDED-779C-4B87-A22C-9A0F169FEC15}">
      <dsp:nvSpPr>
        <dsp:cNvPr id="0" name=""/>
        <dsp:cNvSpPr/>
      </dsp:nvSpPr>
      <dsp:spPr>
        <a:xfrm>
          <a:off x="2689292" y="1966569"/>
          <a:ext cx="2499595" cy="2162251"/>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Participation</a:t>
          </a:r>
          <a:br>
            <a:rPr lang="en-US" sz="2400" kern="1200" dirty="0">
              <a:latin typeface="Calibri" panose="020F0502020204030204" pitchFamily="34" charset="0"/>
              <a:cs typeface="Calibri" panose="020F0502020204030204" pitchFamily="34" charset="0"/>
            </a:rPr>
          </a:br>
          <a:r>
            <a:rPr lang="en-US" sz="2400" kern="1200" dirty="0">
              <a:latin typeface="Calibri" panose="020F0502020204030204" pitchFamily="34" charset="0"/>
              <a:cs typeface="Calibri" panose="020F0502020204030204" pitchFamily="34" charset="0"/>
            </a:rPr>
            <a:t>Risk</a:t>
          </a:r>
        </a:p>
      </dsp:txBody>
      <dsp:txXfrm>
        <a:off x="3103510" y="2324884"/>
        <a:ext cx="1671159" cy="1445621"/>
      </dsp:txXfrm>
    </dsp:sp>
    <dsp:sp modelId="{A30E03BB-C69C-45AE-8BAB-742428BCEA28}">
      <dsp:nvSpPr>
        <dsp:cNvPr id="0" name=""/>
        <dsp:cNvSpPr/>
      </dsp:nvSpPr>
      <dsp:spPr>
        <a:xfrm>
          <a:off x="4254519" y="932078"/>
          <a:ext cx="943089" cy="81259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E49EB1-8237-438A-B1D7-D4F17F1025A0}">
      <dsp:nvSpPr>
        <dsp:cNvPr id="0" name=""/>
        <dsp:cNvSpPr/>
      </dsp:nvSpPr>
      <dsp:spPr>
        <a:xfrm>
          <a:off x="2919541" y="0"/>
          <a:ext cx="2048400" cy="1772107"/>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Recent Migration</a:t>
          </a:r>
        </a:p>
      </dsp:txBody>
      <dsp:txXfrm>
        <a:off x="3259005" y="293676"/>
        <a:ext cx="1369472" cy="1184755"/>
      </dsp:txXfrm>
    </dsp:sp>
    <dsp:sp modelId="{25AE5B93-8D7A-4581-B22B-2FBD1679FD6F}">
      <dsp:nvSpPr>
        <dsp:cNvPr id="0" name=""/>
        <dsp:cNvSpPr/>
      </dsp:nvSpPr>
      <dsp:spPr>
        <a:xfrm>
          <a:off x="5355178" y="2451201"/>
          <a:ext cx="943089" cy="81259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2F587-826D-44E6-9280-42EB719D0B96}">
      <dsp:nvSpPr>
        <dsp:cNvPr id="0" name=""/>
        <dsp:cNvSpPr/>
      </dsp:nvSpPr>
      <dsp:spPr>
        <a:xfrm>
          <a:off x="4798162" y="1089964"/>
          <a:ext cx="2048400" cy="1772107"/>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Language</a:t>
          </a:r>
        </a:p>
      </dsp:txBody>
      <dsp:txXfrm>
        <a:off x="5137626" y="1383640"/>
        <a:ext cx="1369472" cy="1184755"/>
      </dsp:txXfrm>
    </dsp:sp>
    <dsp:sp modelId="{5B32E09A-3982-4BF5-AB96-CEC0E76702E1}">
      <dsp:nvSpPr>
        <dsp:cNvPr id="0" name=""/>
        <dsp:cNvSpPr/>
      </dsp:nvSpPr>
      <dsp:spPr>
        <a:xfrm>
          <a:off x="4590589" y="4166006"/>
          <a:ext cx="943089" cy="81259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16B9B-1C76-4469-A737-BB5D27590F9E}">
      <dsp:nvSpPr>
        <dsp:cNvPr id="0" name=""/>
        <dsp:cNvSpPr/>
      </dsp:nvSpPr>
      <dsp:spPr>
        <a:xfrm>
          <a:off x="4798162" y="3232708"/>
          <a:ext cx="2048400" cy="1772107"/>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Race</a:t>
          </a:r>
        </a:p>
      </dsp:txBody>
      <dsp:txXfrm>
        <a:off x="5137626" y="3526384"/>
        <a:ext cx="1369472" cy="1184755"/>
      </dsp:txXfrm>
    </dsp:sp>
    <dsp:sp modelId="{C9036F42-07E8-4508-838B-5C2FB44F1AF2}">
      <dsp:nvSpPr>
        <dsp:cNvPr id="0" name=""/>
        <dsp:cNvSpPr/>
      </dsp:nvSpPr>
      <dsp:spPr>
        <a:xfrm>
          <a:off x="2693944" y="4344009"/>
          <a:ext cx="943089" cy="81259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765A2-0A2C-4BFB-A731-8256A0822EF4}">
      <dsp:nvSpPr>
        <dsp:cNvPr id="0" name=""/>
        <dsp:cNvSpPr/>
      </dsp:nvSpPr>
      <dsp:spPr>
        <a:xfrm>
          <a:off x="2919541" y="4323892"/>
          <a:ext cx="2048400" cy="1772107"/>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Literacy</a:t>
          </a:r>
        </a:p>
      </dsp:txBody>
      <dsp:txXfrm>
        <a:off x="3259005" y="4617568"/>
        <a:ext cx="1369472" cy="1184755"/>
      </dsp:txXfrm>
    </dsp:sp>
    <dsp:sp modelId="{0292E851-CED9-4C23-9713-4033285870D7}">
      <dsp:nvSpPr>
        <dsp:cNvPr id="0" name=""/>
        <dsp:cNvSpPr/>
      </dsp:nvSpPr>
      <dsp:spPr>
        <a:xfrm>
          <a:off x="1575260" y="2825496"/>
          <a:ext cx="943089" cy="81259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2A61D-657E-4149-ABD3-739A0C04E976}">
      <dsp:nvSpPr>
        <dsp:cNvPr id="0" name=""/>
        <dsp:cNvSpPr/>
      </dsp:nvSpPr>
      <dsp:spPr>
        <a:xfrm>
          <a:off x="1032198" y="3233928"/>
          <a:ext cx="2048400" cy="1772107"/>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Preschool </a:t>
          </a:r>
          <a:br>
            <a:rPr lang="en-US" sz="2400" kern="1200" dirty="0">
              <a:latin typeface="Calibri" panose="020F0502020204030204" pitchFamily="34" charset="0"/>
              <a:cs typeface="Calibri" panose="020F0502020204030204" pitchFamily="34" charset="0"/>
            </a:rPr>
          </a:br>
          <a:r>
            <a:rPr lang="en-US" sz="2400" kern="1200" dirty="0">
              <a:latin typeface="Calibri" panose="020F0502020204030204" pitchFamily="34" charset="0"/>
              <a:cs typeface="Calibri" panose="020F0502020204030204" pitchFamily="34" charset="0"/>
            </a:rPr>
            <a:t>Age</a:t>
          </a:r>
        </a:p>
      </dsp:txBody>
      <dsp:txXfrm>
        <a:off x="1371662" y="3527604"/>
        <a:ext cx="1369472" cy="1184755"/>
      </dsp:txXfrm>
    </dsp:sp>
    <dsp:sp modelId="{4F730D01-9089-4523-B826-0A07B0143BDE}">
      <dsp:nvSpPr>
        <dsp:cNvPr id="0" name=""/>
        <dsp:cNvSpPr/>
      </dsp:nvSpPr>
      <dsp:spPr>
        <a:xfrm>
          <a:off x="1032198" y="1087526"/>
          <a:ext cx="2048400" cy="1772107"/>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Poverty</a:t>
          </a:r>
        </a:p>
      </dsp:txBody>
      <dsp:txXfrm>
        <a:off x="1371662" y="1381202"/>
        <a:ext cx="1369472" cy="118475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D3AED1-F0DD-41A7-A3AD-58303C38A67D}"/>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B3AF2F-706C-423B-9BC1-AD4E21826B88}"/>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15B93636-B57F-45AC-A305-95938E16E167}" type="datetimeFigureOut">
              <a:rPr lang="en-US" smtClean="0"/>
              <a:t>12/20/2019</a:t>
            </a:fld>
            <a:endParaRPr lang="en-US"/>
          </a:p>
        </p:txBody>
      </p:sp>
      <p:sp>
        <p:nvSpPr>
          <p:cNvPr id="4" name="Footer Placeholder 3">
            <a:extLst>
              <a:ext uri="{FF2B5EF4-FFF2-40B4-BE49-F238E27FC236}">
                <a16:creationId xmlns:a16="http://schemas.microsoft.com/office/drawing/2014/main" id="{418245E3-69AE-4647-A380-135063494560}"/>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08A8129-1214-46C7-815E-C3DB2CE198AF}"/>
              </a:ext>
            </a:extLst>
          </p:cNvPr>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06CA670F-88E7-47D8-9670-F7DCDD3D90D1}" type="slidenum">
              <a:rPr lang="en-US" smtClean="0"/>
              <a:t>‹#›</a:t>
            </a:fld>
            <a:endParaRPr lang="en-US"/>
          </a:p>
        </p:txBody>
      </p:sp>
    </p:spTree>
    <p:extLst>
      <p:ext uri="{BB962C8B-B14F-4D97-AF65-F5344CB8AC3E}">
        <p14:creationId xmlns:p14="http://schemas.microsoft.com/office/powerpoint/2010/main" val="3214384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BD9DD5C6-9044-4F9B-8D62-33EEA5C1870A}" type="datetimeFigureOut">
              <a:rPr lang="en-US" smtClean="0"/>
              <a:t>12/20/2019</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398EB539-D383-4F63-B6E8-FB0E3355C26C}" type="slidenum">
              <a:rPr lang="en-US" smtClean="0"/>
              <a:t>‹#›</a:t>
            </a:fld>
            <a:endParaRPr lang="en-US"/>
          </a:p>
        </p:txBody>
      </p:sp>
    </p:spTree>
    <p:extLst>
      <p:ext uri="{BB962C8B-B14F-4D97-AF65-F5344CB8AC3E}">
        <p14:creationId xmlns:p14="http://schemas.microsoft.com/office/powerpoint/2010/main" val="356422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795CB5-7BA3-4E4E-9E71-122677F0CACC}" type="slidenum">
              <a:rPr lang="en-US" smtClean="0"/>
              <a:t>1</a:t>
            </a:fld>
            <a:endParaRPr lang="en-US"/>
          </a:p>
        </p:txBody>
      </p:sp>
    </p:spTree>
    <p:extLst>
      <p:ext uri="{BB962C8B-B14F-4D97-AF65-F5344CB8AC3E}">
        <p14:creationId xmlns:p14="http://schemas.microsoft.com/office/powerpoint/2010/main" val="3702886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Years ago this week – 1970 Census</a:t>
            </a:r>
          </a:p>
          <a:p>
            <a:r>
              <a:rPr lang="en-US" dirty="0"/>
              <a:t>Pop ½ size that it is today (10.3 million)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95CB5-7BA3-4E4E-9E71-122677F0C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57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2018-2028 1,206,865 11.6%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95CB5-7BA3-4E4E-9E71-122677F0C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Let’s talk about a very general timeline for the 2020 Census.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8EB539-D383-4F63-B6E8-FB0E3355C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575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Census is the first US Census to use the internet as the primary response option.  </a:t>
            </a:r>
          </a:p>
          <a:p>
            <a:endParaRPr lang="en-US" dirty="0"/>
          </a:p>
          <a:p>
            <a:r>
              <a:rPr lang="en-US" dirty="0"/>
              <a:t>Internet access is a mixed bag across the country and in North Carolina.</a:t>
            </a:r>
          </a:p>
          <a:p>
            <a:endParaRPr lang="en-US" dirty="0"/>
          </a:p>
          <a:p>
            <a:r>
              <a:rPr lang="en-US" dirty="0"/>
              <a:t>While phone, paper, and personal interviews are still available – libraries can help with internet access!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95CB5-7BA3-4E4E-9E71-122677F0C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36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It’s important to understand some – and this is very much the tip of the iceberg – of the realities/concerns of the Census.</a:t>
            </a:r>
          </a:p>
          <a:p>
            <a:endParaRPr lang="en-US" dirty="0"/>
          </a:p>
          <a:p>
            <a:r>
              <a:rPr lang="en-US" dirty="0"/>
              <a:t>It’s self reported data.  There’s no right or wrong answer.  You respond how you identify – in terms of age, race, gender, ethnicity.  It’s up to you!</a:t>
            </a:r>
          </a:p>
          <a:p>
            <a:endParaRPr lang="en-US" dirty="0"/>
          </a:p>
          <a:p>
            <a:r>
              <a:rPr lang="en-US" dirty="0"/>
              <a:t>It’s a government operation, and that can be scary.  Census is an investment in the future of your community.  We invest now, or pay later with poor data, insufficient funding, etc..</a:t>
            </a:r>
          </a:p>
          <a:p>
            <a:endParaRPr lang="en-US" dirty="0"/>
          </a:p>
          <a:p>
            <a:r>
              <a:rPr lang="en-US" dirty="0"/>
              <a:t>It’s very important to recognize that individual Census data is NOT shared with the courts, law enforcement, immigration, or anyone.  There are stiff penalties for breaking the confidentiality protections.</a:t>
            </a:r>
          </a:p>
          <a:p>
            <a:endParaRPr lang="en-US" dirty="0"/>
          </a:p>
          <a:p>
            <a:r>
              <a:rPr lang="en-US" dirty="0"/>
              <a:t>The Census is coming.  We can make it work for us or we can suffer the consequences of not participating.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8EB539-D383-4F63-B6E8-FB0E3355C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87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8EB539-D383-4F63-B6E8-FB0E3355C26C}" type="slidenum">
              <a:rPr lang="en-US" smtClean="0"/>
              <a:t>15</a:t>
            </a:fld>
            <a:endParaRPr lang="en-US"/>
          </a:p>
        </p:txBody>
      </p:sp>
    </p:spTree>
    <p:extLst>
      <p:ext uri="{BB962C8B-B14F-4D97-AF65-F5344CB8AC3E}">
        <p14:creationId xmlns:p14="http://schemas.microsoft.com/office/powerpoint/2010/main" val="296651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A lot of the early geospatial preparations for the Census rely on contact with Local Governments.  BAS, LUCA, New Construction, and PSAP work directly with local governments or their designated liaisons.</a:t>
            </a:r>
          </a:p>
          <a:p>
            <a:endParaRPr lang="en-US" dirty="0"/>
          </a:p>
          <a:p>
            <a:r>
              <a:rPr lang="en-US" dirty="0"/>
              <a:t>But all the preparation is wasted if there is poor participation in the Census.</a:t>
            </a:r>
          </a:p>
          <a:p>
            <a:endParaRPr lang="en-US" dirty="0"/>
          </a:p>
          <a:p>
            <a:r>
              <a:rPr lang="en-US" dirty="0"/>
              <a:t>Local governments – and I expand this to mean local LEADERSHIP – know the unique challenges to census participation in their communities.  They’re also trusted familiar faces that are really important to encouraging Census participation.</a:t>
            </a:r>
          </a:p>
          <a:p>
            <a:endParaRPr lang="en-US" dirty="0"/>
          </a:p>
          <a:p>
            <a:r>
              <a:rPr lang="en-US" dirty="0"/>
              <a:t>Census Bureau is reaching out to Local Governments to form CCCs, but ANY leader/group can form a CCC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8EB539-D383-4F63-B6E8-FB0E3355C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88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busy!</a:t>
            </a:r>
          </a:p>
          <a:p>
            <a:endParaRPr lang="en-US" dirty="0"/>
          </a:p>
          <a:p>
            <a:r>
              <a:rPr lang="en-US" dirty="0"/>
              <a:t>But you’re not alone</a:t>
            </a:r>
          </a:p>
          <a:p>
            <a:endParaRPr lang="en-US" dirty="0"/>
          </a:p>
          <a:p>
            <a:r>
              <a:rPr lang="en-US" dirty="0"/>
              <a:t>And you don’t need to reinvent the wheel</a:t>
            </a:r>
          </a:p>
        </p:txBody>
      </p:sp>
      <p:sp>
        <p:nvSpPr>
          <p:cNvPr id="4" name="Slide Number Placeholder 3"/>
          <p:cNvSpPr>
            <a:spLocks noGrp="1"/>
          </p:cNvSpPr>
          <p:nvPr>
            <p:ph type="sldNum" sz="quarter" idx="5"/>
          </p:nvPr>
        </p:nvSpPr>
        <p:spPr/>
        <p:txBody>
          <a:bodyPr/>
          <a:lstStyle/>
          <a:p>
            <a:fld id="{398EB539-D383-4F63-B6E8-FB0E3355C26C}" type="slidenum">
              <a:rPr lang="en-US" smtClean="0"/>
              <a:t>17</a:t>
            </a:fld>
            <a:endParaRPr lang="en-US"/>
          </a:p>
        </p:txBody>
      </p:sp>
    </p:spTree>
    <p:extLst>
      <p:ext uri="{BB962C8B-B14F-4D97-AF65-F5344CB8AC3E}">
        <p14:creationId xmlns:p14="http://schemas.microsoft.com/office/powerpoint/2010/main" val="1016879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 Bureau Partnership Specialists have been meeting with local governments and other community organizations  as trusted local voices to establish Complete Count Committees.</a:t>
            </a:r>
          </a:p>
          <a:p>
            <a:endParaRPr lang="en-US" dirty="0"/>
          </a:p>
          <a:p>
            <a:r>
              <a:rPr lang="en-US" dirty="0"/>
              <a:t>Libraries are established trusted community hubs.  You SHOULD be integral to 2020 Census promotion and … since this is the 1</a:t>
            </a:r>
            <a:r>
              <a:rPr lang="en-US" baseline="30000" dirty="0"/>
              <a:t>st</a:t>
            </a:r>
            <a:r>
              <a:rPr lang="en-US" dirty="0"/>
              <a:t> internet Census … Census RESPONSE.</a:t>
            </a:r>
          </a:p>
          <a:p>
            <a:endParaRPr lang="en-US" dirty="0"/>
          </a:p>
          <a:p>
            <a:r>
              <a:rPr lang="en-US" dirty="0"/>
              <a:t>Library staff are not expected to be Census experts.  You provide access and information but NOT GUIDANCE ON RESPONSE.</a:t>
            </a:r>
          </a:p>
          <a:p>
            <a:endParaRPr lang="en-US" dirty="0"/>
          </a:p>
          <a:p>
            <a:r>
              <a:rPr lang="en-US" dirty="0"/>
              <a:t>ALA has written a letter on Questionnaire Assistance Centers.  The 2020 Census plan is to provide Questionnaire Assistance via internet chat and phone.  The Census Bureau requested 2019 appropriation for “Mobile Response Initiative” for Mobile Questionnaire Assistance.</a:t>
            </a:r>
          </a:p>
          <a:p>
            <a:endParaRPr lang="en-US" dirty="0"/>
          </a:p>
          <a:p>
            <a:r>
              <a:rPr lang="en-US" dirty="0"/>
              <a:t>Libraries can increase awareness of the 2020 Census by displaying Census posters, logos, and factsheets. </a:t>
            </a:r>
          </a:p>
          <a:p>
            <a:endParaRPr lang="en-US" dirty="0"/>
          </a:p>
          <a:p>
            <a:r>
              <a:rPr lang="en-US" dirty="0"/>
              <a:t>Ask for any information that would be helpful!</a:t>
            </a:r>
          </a:p>
        </p:txBody>
      </p:sp>
      <p:sp>
        <p:nvSpPr>
          <p:cNvPr id="4" name="Slide Number Placeholder 3"/>
          <p:cNvSpPr>
            <a:spLocks noGrp="1"/>
          </p:cNvSpPr>
          <p:nvPr>
            <p:ph type="sldNum" sz="quarter" idx="5"/>
          </p:nvPr>
        </p:nvSpPr>
        <p:spPr/>
        <p:txBody>
          <a:bodyPr/>
          <a:lstStyle/>
          <a:p>
            <a:fld id="{398EB539-D383-4F63-B6E8-FB0E3355C26C}" type="slidenum">
              <a:rPr lang="en-US" smtClean="0"/>
              <a:t>18</a:t>
            </a:fld>
            <a:endParaRPr lang="en-US"/>
          </a:p>
        </p:txBody>
      </p:sp>
    </p:spTree>
    <p:extLst>
      <p:ext uri="{BB962C8B-B14F-4D97-AF65-F5344CB8AC3E}">
        <p14:creationId xmlns:p14="http://schemas.microsoft.com/office/powerpoint/2010/main" val="1161939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fired up and want to be very proactive, FANTASTIC!  The NC CCC can you help you form your own CCC and get going.  </a:t>
            </a:r>
          </a:p>
          <a:p>
            <a:r>
              <a:rPr lang="en-US" dirty="0"/>
              <a:t/>
            </a:r>
            <a:br>
              <a:rPr lang="en-US" dirty="0"/>
            </a:br>
            <a:r>
              <a:rPr lang="en-US" dirty="0"/>
              <a:t>Too busy?  Ask the NC CCC for resources or messages to help!</a:t>
            </a:r>
          </a:p>
          <a:p>
            <a:endParaRPr lang="en-US" dirty="0"/>
          </a:p>
          <a:p>
            <a:r>
              <a:rPr lang="en-US" dirty="0"/>
              <a:t>But don’t miss the “low hanging fruit.”</a:t>
            </a:r>
          </a:p>
          <a:p>
            <a:endParaRPr lang="en-US" dirty="0"/>
          </a:p>
          <a:p>
            <a:r>
              <a:rPr lang="en-US" dirty="0"/>
              <a:t>Inform your employees – posters in break rooms and taglines</a:t>
            </a:r>
          </a:p>
          <a:p>
            <a:endParaRPr lang="en-US" dirty="0"/>
          </a:p>
          <a:p>
            <a:r>
              <a:rPr lang="en-US" dirty="0"/>
              <a:t>You don’t need to invent a product, you can use existing resources to leverage the NC Census message.</a:t>
            </a:r>
          </a:p>
          <a:p>
            <a:endParaRPr lang="en-US" dirty="0"/>
          </a:p>
          <a:p>
            <a:pPr marL="171450" indent="-171450">
              <a:buFontTx/>
              <a:buChar char="-"/>
            </a:pPr>
            <a:r>
              <a:rPr lang="en-US" dirty="0"/>
              <a:t>Add the NC Census logo to your website and link to census.nc.gov .  See nc.gov for an example!</a:t>
            </a:r>
          </a:p>
          <a:p>
            <a:pPr marL="171450" indent="-171450">
              <a:buFontTx/>
              <a:buChar char="-"/>
            </a:pPr>
            <a:r>
              <a:rPr lang="en-US" dirty="0"/>
              <a:t>If you’re using social media include the NC Census logo or use #</a:t>
            </a:r>
            <a:r>
              <a:rPr lang="en-US" dirty="0" err="1"/>
              <a:t>MakeNCCount</a:t>
            </a:r>
            <a:r>
              <a:rPr lang="en-US" dirty="0"/>
              <a:t> and @</a:t>
            </a:r>
            <a:r>
              <a:rPr lang="en-US" dirty="0" err="1"/>
              <a:t>NCCensus</a:t>
            </a:r>
            <a:endParaRPr lang="en-US" dirty="0"/>
          </a:p>
          <a:p>
            <a:pPr marL="171450" indent="-171450">
              <a:buFontTx/>
              <a:buChar char="-"/>
            </a:pPr>
            <a:r>
              <a:rPr lang="en-US" dirty="0"/>
              <a:t>Include the Census message/logo on existing communications – add the NC Census logo on the back of billing or on the “this page intentionally left blank” part of PDF reports</a:t>
            </a:r>
          </a:p>
          <a:p>
            <a:pPr marL="171450" indent="-171450">
              <a:buFontTx/>
              <a:buChar char="-"/>
            </a:pPr>
            <a:r>
              <a:rPr lang="en-US" dirty="0"/>
              <a:t>Mention the Census importance at conferences – NCDOT btw Census data tells us how much traffic we can expect on our roads.  Better data means better roads.  So please be counted!</a:t>
            </a:r>
          </a:p>
          <a:p>
            <a:endParaRPr lang="en-US" dirty="0"/>
          </a:p>
          <a:p>
            <a:r>
              <a:rPr lang="en-US" dirty="0"/>
              <a:t> </a:t>
            </a:r>
          </a:p>
        </p:txBody>
      </p:sp>
      <p:sp>
        <p:nvSpPr>
          <p:cNvPr id="4" name="Slide Number Placeholder 3"/>
          <p:cNvSpPr>
            <a:spLocks noGrp="1"/>
          </p:cNvSpPr>
          <p:nvPr>
            <p:ph type="sldNum" sz="quarter" idx="5"/>
          </p:nvPr>
        </p:nvSpPr>
        <p:spPr/>
        <p:txBody>
          <a:bodyPr/>
          <a:lstStyle/>
          <a:p>
            <a:fld id="{398EB539-D383-4F63-B6E8-FB0E3355C26C}" type="slidenum">
              <a:rPr lang="en-US" smtClean="0"/>
              <a:t>19</a:t>
            </a:fld>
            <a:endParaRPr lang="en-US"/>
          </a:p>
        </p:txBody>
      </p:sp>
    </p:spTree>
    <p:extLst>
      <p:ext uri="{BB962C8B-B14F-4D97-AF65-F5344CB8AC3E}">
        <p14:creationId xmlns:p14="http://schemas.microsoft.com/office/powerpoint/2010/main" val="399713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you’ve heard of the US Census!</a:t>
            </a:r>
          </a:p>
          <a:p>
            <a:endParaRPr lang="en-US" dirty="0"/>
          </a:p>
          <a:p>
            <a:r>
              <a:rPr lang="en-US" dirty="0"/>
              <a:t>It’s coming soon ... April 1, 2020.</a:t>
            </a:r>
          </a:p>
          <a:p>
            <a:endParaRPr lang="en-US" dirty="0"/>
          </a:p>
          <a:p>
            <a:r>
              <a:rPr lang="en-US" dirty="0"/>
              <a:t>There are a lot of moving parts to the Census, and it’s easy to get confused.  So let’s talk about what the Census is, why it matters, what we can expect, and when we can expect it.</a:t>
            </a:r>
          </a:p>
        </p:txBody>
      </p:sp>
      <p:sp>
        <p:nvSpPr>
          <p:cNvPr id="4" name="Slide Number Placeholder 3"/>
          <p:cNvSpPr>
            <a:spLocks noGrp="1"/>
          </p:cNvSpPr>
          <p:nvPr>
            <p:ph type="sldNum" sz="quarter" idx="5"/>
          </p:nvPr>
        </p:nvSpPr>
        <p:spPr/>
        <p:txBody>
          <a:bodyPr/>
          <a:lstStyle/>
          <a:p>
            <a:fld id="{398EB539-D383-4F63-B6E8-FB0E3355C26C}" type="slidenum">
              <a:rPr lang="en-US" smtClean="0"/>
              <a:t>2</a:t>
            </a:fld>
            <a:endParaRPr lang="en-US"/>
          </a:p>
        </p:txBody>
      </p:sp>
    </p:spTree>
    <p:extLst>
      <p:ext uri="{BB962C8B-B14F-4D97-AF65-F5344CB8AC3E}">
        <p14:creationId xmlns:p14="http://schemas.microsoft.com/office/powerpoint/2010/main" val="99222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Assessing, Planning, Budgeting, and Communicating can happen at the same time and in an ongoing cycle, but to give us some structure I’m starting with assessment.  If you’ve already identified a few key members of your CCC, this is a good place to start.</a:t>
            </a:r>
          </a:p>
          <a:p>
            <a:endParaRPr lang="en-US" dirty="0"/>
          </a:p>
          <a:p>
            <a:r>
              <a:rPr lang="en-US" dirty="0"/>
              <a:t>Every community is different and faces its own unique combination of Census participation risks.  </a:t>
            </a:r>
          </a:p>
          <a:p>
            <a:endParaRPr lang="en-US" dirty="0"/>
          </a:p>
          <a:p>
            <a:r>
              <a:rPr lang="en-US" dirty="0"/>
              <a:t>Local knowledge of these unique risk factors is one of key values of CCCs</a:t>
            </a:r>
          </a:p>
          <a:p>
            <a:endParaRPr lang="en-US" dirty="0"/>
          </a:p>
          <a:p>
            <a:r>
              <a:rPr lang="en-US" dirty="0"/>
              <a:t>But there are some consistent factors that have shown to be consistent risk factors for everyone.</a:t>
            </a:r>
          </a:p>
        </p:txBody>
      </p:sp>
      <p:sp>
        <p:nvSpPr>
          <p:cNvPr id="4" name="Slide Number Placeholder 3"/>
          <p:cNvSpPr>
            <a:spLocks noGrp="1"/>
          </p:cNvSpPr>
          <p:nvPr>
            <p:ph type="sldNum" sz="quarter" idx="10"/>
          </p:nvPr>
        </p:nvSpPr>
        <p:spPr/>
        <p:txBody>
          <a:bodyPr/>
          <a:lstStyle/>
          <a:p>
            <a:fld id="{57E65619-ADD9-431D-9D96-10D1E8DDD92D}" type="slidenum">
              <a:rPr lang="en-US" smtClean="0"/>
              <a:pPr/>
              <a:t>20</a:t>
            </a:fld>
            <a:endParaRPr lang="en-US" dirty="0"/>
          </a:p>
        </p:txBody>
      </p:sp>
    </p:spTree>
    <p:extLst>
      <p:ext uri="{BB962C8B-B14F-4D97-AF65-F5344CB8AC3E}">
        <p14:creationId xmlns:p14="http://schemas.microsoft.com/office/powerpoint/2010/main" val="1528036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The Research Outreach Area Mapper – ROAM from here on out – is based on the latest Planning Database data and includes a Low Response Score ( a predicted mail non-response rate) to the tract level.</a:t>
            </a:r>
          </a:p>
          <a:p>
            <a:endParaRPr lang="en-US" dirty="0"/>
          </a:p>
          <a:p>
            <a:r>
              <a:rPr lang="en-US" dirty="0"/>
              <a:t>ROAM is searchable by address, county, place, congressional district, </a:t>
            </a:r>
            <a:r>
              <a:rPr lang="en-US" dirty="0" err="1"/>
              <a:t>ZIPcode</a:t>
            </a:r>
            <a:r>
              <a:rPr lang="en-US" dirty="0"/>
              <a:t>, tract, etc.. Or you can just zoom or pan around the map.</a:t>
            </a:r>
          </a:p>
          <a:p>
            <a:endParaRPr lang="en-US" dirty="0"/>
          </a:p>
          <a:p>
            <a:r>
              <a:rPr lang="en-US" dirty="0"/>
              <a:t>ROAM maps the Low Response Score.  Clicking on a tract displays the numeric LRS and detailed data from the Planning Database.  </a:t>
            </a:r>
          </a:p>
          <a:p>
            <a:endParaRPr lang="en-US" dirty="0"/>
          </a:p>
          <a:p>
            <a:r>
              <a:rPr lang="en-US" dirty="0"/>
              <a:t>ROAM doesn’t display all the Planning Database detail though.</a:t>
            </a:r>
          </a:p>
          <a:p>
            <a:endParaRPr lang="en-US" dirty="0"/>
          </a:p>
          <a:p>
            <a:r>
              <a:rPr lang="en-US" dirty="0"/>
              <a:t>ROAM is a great tool for CCCs to begin their Census risk assessment or target their activities.</a:t>
            </a:r>
          </a:p>
          <a:p>
            <a:endParaRPr lang="en-US" dirty="0"/>
          </a:p>
          <a:p>
            <a:r>
              <a:rPr lang="en-US" b="1" dirty="0"/>
              <a:t>Here’s an example of a ROAM report for Haywood County Tract 9201.01</a:t>
            </a:r>
          </a:p>
          <a:p>
            <a:endParaRPr lang="en-US" b="1" dirty="0"/>
          </a:p>
          <a:p>
            <a:r>
              <a:rPr lang="en-US" b="1" dirty="0"/>
              <a:t>Note the Low Response Score of 17.9%</a:t>
            </a:r>
          </a:p>
          <a:p>
            <a:endParaRPr lang="en-US" b="1" dirty="0"/>
          </a:p>
          <a:p>
            <a:r>
              <a:rPr lang="en-US" b="1" dirty="0"/>
              <a:t>The supporting data points are facets of the hard-to-count populations</a:t>
            </a:r>
          </a:p>
        </p:txBody>
      </p:sp>
      <p:sp>
        <p:nvSpPr>
          <p:cNvPr id="4" name="Slide Number Placeholder 3"/>
          <p:cNvSpPr>
            <a:spLocks noGrp="1"/>
          </p:cNvSpPr>
          <p:nvPr>
            <p:ph type="sldNum" sz="quarter" idx="10"/>
          </p:nvPr>
        </p:nvSpPr>
        <p:spPr/>
        <p:txBody>
          <a:bodyPr/>
          <a:lstStyle/>
          <a:p>
            <a:fld id="{398EB539-D383-4F63-B6E8-FB0E3355C26C}" type="slidenum">
              <a:rPr lang="en-US" smtClean="0"/>
              <a:t>21</a:t>
            </a:fld>
            <a:endParaRPr lang="en-US"/>
          </a:p>
        </p:txBody>
      </p:sp>
    </p:spTree>
    <p:extLst>
      <p:ext uri="{BB962C8B-B14F-4D97-AF65-F5344CB8AC3E}">
        <p14:creationId xmlns:p14="http://schemas.microsoft.com/office/powerpoint/2010/main" val="3032826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The Census Engagement Navigator – I’ll call it “Navigator” – is based on the latest Planning Database data like ROAM, but the Navigator does not show a Low Response Score ( a predicted mail non-response rate).  Navigator shows the 2010 Census mail response rate without a 2020 prediction.</a:t>
            </a:r>
          </a:p>
          <a:p>
            <a:endParaRPr lang="en-US" dirty="0"/>
          </a:p>
          <a:p>
            <a:r>
              <a:rPr lang="en-US" dirty="0"/>
              <a:t>Navigator allows users to see data at the State, County, and Tract levels.</a:t>
            </a:r>
          </a:p>
          <a:p>
            <a:endParaRPr lang="en-US" dirty="0"/>
          </a:p>
          <a:p>
            <a:r>
              <a:rPr lang="en-US" dirty="0"/>
              <a:t>Navigator displays a dashboard of Planning Database data, and allows users to view narrative profiles including charts of tract level data.</a:t>
            </a:r>
          </a:p>
          <a:p>
            <a:endParaRPr lang="en-US" dirty="0"/>
          </a:p>
          <a:p>
            <a:r>
              <a:rPr lang="en-US" dirty="0"/>
              <a:t>Navigator is also a great tool for CCCs to begin their Census risk assessment or target their activities.</a:t>
            </a:r>
          </a:p>
          <a:p>
            <a:endParaRPr lang="en-US" dirty="0"/>
          </a:p>
          <a:p>
            <a:r>
              <a:rPr lang="en-US" dirty="0"/>
              <a:t>Using both ROAM and Navigator will give CCCs a good idea of their risk areas.  The Planning Database complete data will provide the highest level of assessment data.</a:t>
            </a:r>
          </a:p>
          <a:p>
            <a:endParaRPr lang="en-US" dirty="0"/>
          </a:p>
          <a:p>
            <a:r>
              <a:rPr lang="en-US" b="1" dirty="0"/>
              <a:t>Here’s an example of a Navigator report for Haywood County Tract 252.</a:t>
            </a:r>
          </a:p>
          <a:p>
            <a:endParaRPr lang="en-US" b="1" dirty="0"/>
          </a:p>
          <a:p>
            <a:r>
              <a:rPr lang="en-US" b="1" dirty="0"/>
              <a:t>There’s no Low Response Score in Navigator.</a:t>
            </a:r>
          </a:p>
          <a:p>
            <a:endParaRPr lang="en-US" b="1" dirty="0"/>
          </a:p>
          <a:p>
            <a:r>
              <a:rPr lang="en-US" b="1" dirty="0"/>
              <a:t>The dashboard highlights facets of the hard-to-count population</a:t>
            </a:r>
          </a:p>
        </p:txBody>
      </p:sp>
      <p:sp>
        <p:nvSpPr>
          <p:cNvPr id="4" name="Slide Number Placeholder 3"/>
          <p:cNvSpPr>
            <a:spLocks noGrp="1"/>
          </p:cNvSpPr>
          <p:nvPr>
            <p:ph type="sldNum" sz="quarter" idx="10"/>
          </p:nvPr>
        </p:nvSpPr>
        <p:spPr/>
        <p:txBody>
          <a:bodyPr/>
          <a:lstStyle/>
          <a:p>
            <a:fld id="{398EB539-D383-4F63-B6E8-FB0E3355C26C}" type="slidenum">
              <a:rPr lang="en-US" smtClean="0"/>
              <a:t>22</a:t>
            </a:fld>
            <a:endParaRPr lang="en-US"/>
          </a:p>
        </p:txBody>
      </p:sp>
    </p:spTree>
    <p:extLst>
      <p:ext uri="{BB962C8B-B14F-4D97-AF65-F5344CB8AC3E}">
        <p14:creationId xmlns:p14="http://schemas.microsoft.com/office/powerpoint/2010/main" val="167988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has evolved with technology over time.  The 2020 Census will be the first to allow internet response!</a:t>
            </a:r>
          </a:p>
          <a:p>
            <a:endParaRPr lang="en-US" dirty="0"/>
          </a:p>
          <a:p>
            <a:r>
              <a:rPr lang="en-US" dirty="0"/>
              <a:t>There will be other options to respond to the Census including paper forms, and there will be different ways that households are counted/enumerated.</a:t>
            </a:r>
          </a:p>
          <a:p>
            <a:endParaRPr lang="en-US" dirty="0"/>
          </a:p>
          <a:p>
            <a:r>
              <a:rPr lang="en-US" dirty="0"/>
              <a:t>Most households will receive a postcard in the mail, but some areas will have questionnaires left at their door.</a:t>
            </a:r>
          </a:p>
          <a:p>
            <a:endParaRPr lang="en-US" dirty="0"/>
          </a:p>
          <a:p>
            <a:r>
              <a:rPr lang="en-US" dirty="0"/>
              <a:t>To what type of enumeration will happen in your area, the Census Bureau has provided the Type of Enumeration Area (TEA) Viewer.</a:t>
            </a:r>
          </a:p>
          <a:p>
            <a:endParaRPr lang="en-US" dirty="0"/>
          </a:p>
          <a:p>
            <a:r>
              <a:rPr lang="en-US" dirty="0"/>
              <a:t>Here’s an example of Bertie County, and we can see that Census Tract 9603 is almost evenly split between Self Enumeration and Update </a:t>
            </a:r>
            <a:r>
              <a:rPr lang="en-US"/>
              <a:t>Leave.</a:t>
            </a:r>
            <a:endParaRPr lang="en-US" dirty="0"/>
          </a:p>
        </p:txBody>
      </p:sp>
      <p:sp>
        <p:nvSpPr>
          <p:cNvPr id="4" name="Slide Number Placeholder 3"/>
          <p:cNvSpPr>
            <a:spLocks noGrp="1"/>
          </p:cNvSpPr>
          <p:nvPr>
            <p:ph type="sldNum" sz="quarter" idx="5"/>
          </p:nvPr>
        </p:nvSpPr>
        <p:spPr/>
        <p:txBody>
          <a:bodyPr/>
          <a:lstStyle/>
          <a:p>
            <a:fld id="{398EB539-D383-4F63-B6E8-FB0E3355C26C}" type="slidenum">
              <a:rPr lang="en-US" smtClean="0"/>
              <a:t>23</a:t>
            </a:fld>
            <a:endParaRPr lang="en-US"/>
          </a:p>
        </p:txBody>
      </p:sp>
    </p:spTree>
    <p:extLst>
      <p:ext uri="{BB962C8B-B14F-4D97-AF65-F5344CB8AC3E}">
        <p14:creationId xmlns:p14="http://schemas.microsoft.com/office/powerpoint/2010/main" val="39277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We have a home on the web to coordinate interest.</a:t>
            </a:r>
          </a:p>
          <a:p>
            <a:endParaRPr lang="en-US" dirty="0"/>
          </a:p>
          <a:p>
            <a:r>
              <a:rPr lang="en-US" dirty="0"/>
              <a:t>We plan to expand the site to include dynamic content – blogs, video, maps – aimed at every facet of North Carolina.</a:t>
            </a:r>
          </a:p>
          <a:p>
            <a:endParaRPr lang="en-US" dirty="0"/>
          </a:p>
          <a:p>
            <a:r>
              <a:rPr lang="en-US" dirty="0"/>
              <a:t>The NC CCC and feedback we receive will drive that content.</a:t>
            </a:r>
          </a:p>
          <a:p>
            <a:endParaRPr lang="en-US" dirty="0"/>
          </a:p>
          <a:p>
            <a:r>
              <a:rPr lang="en-US" dirty="0"/>
              <a:t>How should we grow?  How should we speak to NC?  </a:t>
            </a:r>
          </a:p>
        </p:txBody>
      </p:sp>
      <p:sp>
        <p:nvSpPr>
          <p:cNvPr id="4" name="Slide Number Placeholder 3"/>
          <p:cNvSpPr>
            <a:spLocks noGrp="1"/>
          </p:cNvSpPr>
          <p:nvPr>
            <p:ph type="sldNum" sz="quarter" idx="10"/>
          </p:nvPr>
        </p:nvSpPr>
        <p:spPr/>
        <p:txBody>
          <a:bodyPr/>
          <a:lstStyle/>
          <a:p>
            <a:fld id="{398EB539-D383-4F63-B6E8-FB0E3355C26C}" type="slidenum">
              <a:rPr lang="en-US" smtClean="0"/>
              <a:t>24</a:t>
            </a:fld>
            <a:endParaRPr lang="en-US"/>
          </a:p>
        </p:txBody>
      </p:sp>
    </p:spTree>
    <p:extLst>
      <p:ext uri="{BB962C8B-B14F-4D97-AF65-F5344CB8AC3E}">
        <p14:creationId xmlns:p14="http://schemas.microsoft.com/office/powerpoint/2010/main" val="965414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county profile produced by the NC CCCC.  Profiles for all NC counties as well as a dynamic Census dashboard will be available soon through  the NC Census website.</a:t>
            </a:r>
          </a:p>
        </p:txBody>
      </p:sp>
      <p:sp>
        <p:nvSpPr>
          <p:cNvPr id="4" name="Slide Number Placeholder 3"/>
          <p:cNvSpPr>
            <a:spLocks noGrp="1"/>
          </p:cNvSpPr>
          <p:nvPr>
            <p:ph type="sldNum" sz="quarter" idx="5"/>
          </p:nvPr>
        </p:nvSpPr>
        <p:spPr/>
        <p:txBody>
          <a:bodyPr/>
          <a:lstStyle/>
          <a:p>
            <a:fld id="{398EB539-D383-4F63-B6E8-FB0E3355C26C}" type="slidenum">
              <a:rPr lang="en-US" smtClean="0"/>
              <a:t>25</a:t>
            </a:fld>
            <a:endParaRPr lang="en-US"/>
          </a:p>
        </p:txBody>
      </p:sp>
    </p:spTree>
    <p:extLst>
      <p:ext uri="{BB962C8B-B14F-4D97-AF65-F5344CB8AC3E}">
        <p14:creationId xmlns:p14="http://schemas.microsoft.com/office/powerpoint/2010/main" val="3716375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has an online Community Outreach Toolkit.</a:t>
            </a:r>
          </a:p>
          <a:p>
            <a:endParaRPr lang="en-US" dirty="0"/>
          </a:p>
          <a:p>
            <a:r>
              <a:rPr lang="en-US" dirty="0"/>
              <a:t>The toolkit helps determine what barriers you may face and ways to address those barriers.  The toolkit also includes worksheets, factsheets, and even templates for Census stickers.</a:t>
            </a:r>
          </a:p>
          <a:p>
            <a:endParaRPr lang="en-US" dirty="0"/>
          </a:p>
          <a:p>
            <a:r>
              <a:rPr lang="en-US" dirty="0"/>
              <a:t>It’s a great, FREE, resource for any Census partners!</a:t>
            </a:r>
          </a:p>
        </p:txBody>
      </p:sp>
      <p:sp>
        <p:nvSpPr>
          <p:cNvPr id="4" name="Slide Number Placeholder 3"/>
          <p:cNvSpPr>
            <a:spLocks noGrp="1"/>
          </p:cNvSpPr>
          <p:nvPr>
            <p:ph type="sldNum" sz="quarter" idx="5"/>
          </p:nvPr>
        </p:nvSpPr>
        <p:spPr/>
        <p:txBody>
          <a:bodyPr/>
          <a:lstStyle/>
          <a:p>
            <a:fld id="{398EB539-D383-4F63-B6E8-FB0E3355C26C}" type="slidenum">
              <a:rPr lang="en-US" smtClean="0"/>
              <a:t>26</a:t>
            </a:fld>
            <a:endParaRPr lang="en-US"/>
          </a:p>
        </p:txBody>
      </p:sp>
    </p:spTree>
    <p:extLst>
      <p:ext uri="{BB962C8B-B14F-4D97-AF65-F5344CB8AC3E}">
        <p14:creationId xmlns:p14="http://schemas.microsoft.com/office/powerpoint/2010/main" val="1247233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 lot about the importance of Census data – preparation, promotion, and collection of Census data – but how do you GET to the data?</a:t>
            </a:r>
          </a:p>
        </p:txBody>
      </p:sp>
      <p:sp>
        <p:nvSpPr>
          <p:cNvPr id="4" name="Slide Number Placeholder 3"/>
          <p:cNvSpPr>
            <a:spLocks noGrp="1"/>
          </p:cNvSpPr>
          <p:nvPr>
            <p:ph type="sldNum" sz="quarter" idx="5"/>
          </p:nvPr>
        </p:nvSpPr>
        <p:spPr/>
        <p:txBody>
          <a:bodyPr/>
          <a:lstStyle/>
          <a:p>
            <a:fld id="{398EB539-D383-4F63-B6E8-FB0E3355C26C}" type="slidenum">
              <a:rPr lang="en-US" smtClean="0"/>
              <a:t>27</a:t>
            </a:fld>
            <a:endParaRPr lang="en-US"/>
          </a:p>
        </p:txBody>
      </p:sp>
    </p:spTree>
    <p:extLst>
      <p:ext uri="{BB962C8B-B14F-4D97-AF65-F5344CB8AC3E}">
        <p14:creationId xmlns:p14="http://schemas.microsoft.com/office/powerpoint/2010/main" val="350526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Factfinder is a legacy data tool.</a:t>
            </a:r>
          </a:p>
          <a:p>
            <a:endParaRPr lang="en-US" dirty="0"/>
          </a:p>
          <a:p>
            <a:r>
              <a:rPr lang="en-US" dirty="0"/>
              <a:t>There’s a lot of data there, but it is being retired</a:t>
            </a:r>
          </a:p>
        </p:txBody>
      </p:sp>
      <p:sp>
        <p:nvSpPr>
          <p:cNvPr id="4" name="Slide Number Placeholder 3"/>
          <p:cNvSpPr>
            <a:spLocks noGrp="1"/>
          </p:cNvSpPr>
          <p:nvPr>
            <p:ph type="sldNum" sz="quarter" idx="5"/>
          </p:nvPr>
        </p:nvSpPr>
        <p:spPr/>
        <p:txBody>
          <a:bodyPr/>
          <a:lstStyle/>
          <a:p>
            <a:fld id="{398EB539-D383-4F63-B6E8-FB0E3355C26C}" type="slidenum">
              <a:rPr lang="en-US" smtClean="0"/>
              <a:t>28</a:t>
            </a:fld>
            <a:endParaRPr lang="en-US"/>
          </a:p>
        </p:txBody>
      </p:sp>
    </p:spTree>
    <p:extLst>
      <p:ext uri="{BB962C8B-B14F-4D97-AF65-F5344CB8AC3E}">
        <p14:creationId xmlns:p14="http://schemas.microsoft.com/office/powerpoint/2010/main" val="775823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Data.census.gov is the Census data tool for the future.</a:t>
            </a:r>
          </a:p>
          <a:p>
            <a:endParaRPr lang="en-US" dirty="0"/>
          </a:p>
          <a:p>
            <a:r>
              <a:rPr lang="en-US" dirty="0"/>
              <a:t>All data releases from here on will be in this format</a:t>
            </a:r>
          </a:p>
          <a:p>
            <a:endParaRPr lang="en-US" dirty="0"/>
          </a:p>
          <a:p>
            <a:r>
              <a:rPr lang="en-US" dirty="0"/>
              <a:t>Differential Privacy!</a:t>
            </a:r>
          </a:p>
        </p:txBody>
      </p:sp>
      <p:sp>
        <p:nvSpPr>
          <p:cNvPr id="4" name="Slide Number Placeholder 3"/>
          <p:cNvSpPr>
            <a:spLocks noGrp="1"/>
          </p:cNvSpPr>
          <p:nvPr>
            <p:ph type="sldNum" sz="quarter" idx="5"/>
          </p:nvPr>
        </p:nvSpPr>
        <p:spPr/>
        <p:txBody>
          <a:bodyPr/>
          <a:lstStyle/>
          <a:p>
            <a:fld id="{398EB539-D383-4F63-B6E8-FB0E3355C26C}" type="slidenum">
              <a:rPr lang="en-US" smtClean="0"/>
              <a:t>29</a:t>
            </a:fld>
            <a:endParaRPr lang="en-US"/>
          </a:p>
        </p:txBody>
      </p:sp>
    </p:spTree>
    <p:extLst>
      <p:ext uri="{BB962C8B-B14F-4D97-AF65-F5344CB8AC3E}">
        <p14:creationId xmlns:p14="http://schemas.microsoft.com/office/powerpoint/2010/main" val="118203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 folks are information scientists, I thought it would be nice to give you some Census </a:t>
            </a:r>
            <a:r>
              <a:rPr lang="en-US"/>
              <a:t>background information</a:t>
            </a:r>
            <a:endParaRPr lang="en-US" dirty="0"/>
          </a:p>
        </p:txBody>
      </p:sp>
      <p:sp>
        <p:nvSpPr>
          <p:cNvPr id="4" name="Slide Number Placeholder 3"/>
          <p:cNvSpPr>
            <a:spLocks noGrp="1"/>
          </p:cNvSpPr>
          <p:nvPr>
            <p:ph type="sldNum" sz="quarter" idx="5"/>
          </p:nvPr>
        </p:nvSpPr>
        <p:spPr/>
        <p:txBody>
          <a:bodyPr/>
          <a:lstStyle/>
          <a:p>
            <a:fld id="{398EB539-D383-4F63-B6E8-FB0E3355C26C}" type="slidenum">
              <a:rPr lang="en-US" smtClean="0"/>
              <a:t>3</a:t>
            </a:fld>
            <a:endParaRPr lang="en-US"/>
          </a:p>
        </p:txBody>
      </p:sp>
    </p:spTree>
    <p:extLst>
      <p:ext uri="{BB962C8B-B14F-4D97-AF65-F5344CB8AC3E}">
        <p14:creationId xmlns:p14="http://schemas.microsoft.com/office/powerpoint/2010/main" val="669713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err="1"/>
              <a:t>Ooooo</a:t>
            </a:r>
            <a:r>
              <a:rPr lang="en-US" dirty="0"/>
              <a:t> … look at that spiffy Localized Census Logo!</a:t>
            </a:r>
          </a:p>
        </p:txBody>
      </p:sp>
      <p:sp>
        <p:nvSpPr>
          <p:cNvPr id="4" name="Slide Number Placeholder 3"/>
          <p:cNvSpPr>
            <a:spLocks noGrp="1"/>
          </p:cNvSpPr>
          <p:nvPr>
            <p:ph type="sldNum" sz="quarter" idx="10"/>
          </p:nvPr>
        </p:nvSpPr>
        <p:spPr/>
        <p:txBody>
          <a:bodyPr/>
          <a:lstStyle/>
          <a:p>
            <a:fld id="{57E65619-ADD9-431D-9D96-10D1E8DDD92D}" type="slidenum">
              <a:rPr lang="en-US" smtClean="0"/>
              <a:pPr/>
              <a:t>30</a:t>
            </a:fld>
            <a:endParaRPr lang="en-US" dirty="0"/>
          </a:p>
        </p:txBody>
      </p:sp>
    </p:spTree>
    <p:extLst>
      <p:ext uri="{BB962C8B-B14F-4D97-AF65-F5344CB8AC3E}">
        <p14:creationId xmlns:p14="http://schemas.microsoft.com/office/powerpoint/2010/main" val="116312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8EB539-D383-4F63-B6E8-FB0E3355C26C}" type="slidenum">
              <a:rPr lang="en-US" smtClean="0"/>
              <a:t>4</a:t>
            </a:fld>
            <a:endParaRPr lang="en-US"/>
          </a:p>
        </p:txBody>
      </p:sp>
    </p:spTree>
    <p:extLst>
      <p:ext uri="{BB962C8B-B14F-4D97-AF65-F5344CB8AC3E}">
        <p14:creationId xmlns:p14="http://schemas.microsoft.com/office/powerpoint/2010/main" val="186059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These are the core points of why the Census is important to every community.  </a:t>
            </a:r>
          </a:p>
          <a:p>
            <a:endParaRPr lang="en-US" dirty="0"/>
          </a:p>
          <a:p>
            <a:endParaRPr lang="en-US" dirty="0"/>
          </a:p>
        </p:txBody>
      </p:sp>
      <p:sp>
        <p:nvSpPr>
          <p:cNvPr id="4" name="Slide Number Placeholder 3"/>
          <p:cNvSpPr>
            <a:spLocks noGrp="1"/>
          </p:cNvSpPr>
          <p:nvPr>
            <p:ph type="sldNum" sz="quarter" idx="10"/>
          </p:nvPr>
        </p:nvSpPr>
        <p:spPr/>
        <p:txBody>
          <a:bodyPr/>
          <a:lstStyle/>
          <a:p>
            <a:fld id="{398EB539-D383-4F63-B6E8-FB0E3355C26C}" type="slidenum">
              <a:rPr lang="en-US" smtClean="0"/>
              <a:t>5</a:t>
            </a:fld>
            <a:endParaRPr lang="en-US"/>
          </a:p>
        </p:txBody>
      </p:sp>
    </p:spTree>
    <p:extLst>
      <p:ext uri="{BB962C8B-B14F-4D97-AF65-F5344CB8AC3E}">
        <p14:creationId xmlns:p14="http://schemas.microsoft.com/office/powerpoint/2010/main" val="279380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81475" cy="3136900"/>
          </a:xfrm>
        </p:spPr>
      </p:sp>
      <p:sp>
        <p:nvSpPr>
          <p:cNvPr id="3" name="Notes Placeholder 2"/>
          <p:cNvSpPr>
            <a:spLocks noGrp="1"/>
          </p:cNvSpPr>
          <p:nvPr>
            <p:ph type="body" idx="1"/>
          </p:nvPr>
        </p:nvSpPr>
        <p:spPr/>
        <p:txBody>
          <a:bodyPr/>
          <a:lstStyle/>
          <a:p>
            <a:r>
              <a:rPr lang="en-US" dirty="0"/>
              <a:t>Since the decennial Census is the largest survey – and the largest peacetime mobilization – done in the US, the geographic and demographic data that comes out of the Census become the foundation for the next decade’s data.</a:t>
            </a:r>
          </a:p>
        </p:txBody>
      </p:sp>
      <p:sp>
        <p:nvSpPr>
          <p:cNvPr id="4" name="Slide Number Placeholder 3"/>
          <p:cNvSpPr>
            <a:spLocks noGrp="1"/>
          </p:cNvSpPr>
          <p:nvPr>
            <p:ph type="sldNum" sz="quarter" idx="10"/>
          </p:nvPr>
        </p:nvSpPr>
        <p:spPr/>
        <p:txBody>
          <a:bodyPr/>
          <a:lstStyle/>
          <a:p>
            <a:fld id="{398EB539-D383-4F63-B6E8-FB0E3355C26C}" type="slidenum">
              <a:rPr lang="en-US" smtClean="0"/>
              <a:t>6</a:t>
            </a:fld>
            <a:endParaRPr lang="en-US"/>
          </a:p>
        </p:txBody>
      </p:sp>
    </p:spTree>
    <p:extLst>
      <p:ext uri="{BB962C8B-B14F-4D97-AF65-F5344CB8AC3E}">
        <p14:creationId xmlns:p14="http://schemas.microsoft.com/office/powerpoint/2010/main" val="344158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 are the base for estimated classroom size planning.</a:t>
            </a:r>
          </a:p>
          <a:p>
            <a:endParaRPr lang="en-US" dirty="0"/>
          </a:p>
          <a:p>
            <a:r>
              <a:rPr lang="en-US" dirty="0"/>
              <a:t>Whether applying for a Community Development Block Grant, projecting future Medicare/Medicaid eligibility population, or preparing to open a business – Census data informs your decisions</a:t>
            </a:r>
          </a:p>
          <a:p>
            <a:endParaRPr lang="en-US" dirty="0"/>
          </a:p>
          <a:p>
            <a:r>
              <a:rPr lang="en-US" dirty="0"/>
              <a:t>Accurate data on the workload local water, sewer, power, and roads are serving in vital for managing community growth, and the Census measures this workload.</a:t>
            </a:r>
          </a:p>
        </p:txBody>
      </p:sp>
      <p:sp>
        <p:nvSpPr>
          <p:cNvPr id="4" name="Slide Number Placeholder 3"/>
          <p:cNvSpPr>
            <a:spLocks noGrp="1"/>
          </p:cNvSpPr>
          <p:nvPr>
            <p:ph type="sldNum" sz="quarter" idx="5"/>
          </p:nvPr>
        </p:nvSpPr>
        <p:spPr/>
        <p:txBody>
          <a:bodyPr/>
          <a:lstStyle/>
          <a:p>
            <a:fld id="{398EB539-D383-4F63-B6E8-FB0E3355C26C}" type="slidenum">
              <a:rPr lang="en-US" smtClean="0"/>
              <a:t>7</a:t>
            </a:fld>
            <a:endParaRPr lang="en-US"/>
          </a:p>
        </p:txBody>
      </p:sp>
    </p:spTree>
    <p:extLst>
      <p:ext uri="{BB962C8B-B14F-4D97-AF65-F5344CB8AC3E}">
        <p14:creationId xmlns:p14="http://schemas.microsoft.com/office/powerpoint/2010/main" val="63562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Carolina has seen a lot of growth over the past few decades, but here’s a graphic showing our change from the 2000 Census to the 2010 Census.</a:t>
            </a:r>
          </a:p>
          <a:p>
            <a:endParaRPr lang="en-US" dirty="0"/>
          </a:p>
          <a:p>
            <a:r>
              <a:rPr lang="en-US" dirty="0"/>
              <a:t>I know you’re saying, “This info is as ancient as Servius Tullius, 6</a:t>
            </a:r>
            <a:r>
              <a:rPr lang="en-US" baseline="30000" dirty="0"/>
              <a:t>th</a:t>
            </a:r>
            <a:r>
              <a:rPr lang="en-US" dirty="0"/>
              <a:t> King of Rome and father of the Roman Census.”</a:t>
            </a:r>
          </a:p>
          <a:p>
            <a:endParaRPr lang="en-US" dirty="0"/>
          </a:p>
          <a:p>
            <a:r>
              <a:rPr lang="en-US" dirty="0"/>
              <a:t>Way to pay attention!</a:t>
            </a:r>
          </a:p>
        </p:txBody>
      </p:sp>
      <p:sp>
        <p:nvSpPr>
          <p:cNvPr id="4" name="Slide Number Placeholder 3"/>
          <p:cNvSpPr>
            <a:spLocks noGrp="1"/>
          </p:cNvSpPr>
          <p:nvPr>
            <p:ph type="sldNum" sz="quarter" idx="5"/>
          </p:nvPr>
        </p:nvSpPr>
        <p:spPr/>
        <p:txBody>
          <a:bodyPr/>
          <a:lstStyle/>
          <a:p>
            <a:fld id="{398EB539-D383-4F63-B6E8-FB0E3355C26C}" type="slidenum">
              <a:rPr lang="en-US" smtClean="0"/>
              <a:t>8</a:t>
            </a:fld>
            <a:endParaRPr lang="en-US"/>
          </a:p>
        </p:txBody>
      </p:sp>
    </p:spTree>
    <p:extLst>
      <p:ext uri="{BB962C8B-B14F-4D97-AF65-F5344CB8AC3E}">
        <p14:creationId xmlns:p14="http://schemas.microsoft.com/office/powerpoint/2010/main" val="155410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 moved up from 10</a:t>
            </a:r>
            <a:r>
              <a:rPr lang="en-US" baseline="30000" dirty="0"/>
              <a:t>th</a:t>
            </a:r>
            <a:r>
              <a:rPr lang="en-US" dirty="0"/>
              <a:t> in 2010. (surpassing Michigan – which moved down from 8</a:t>
            </a:r>
            <a:r>
              <a:rPr lang="en-US" baseline="30000" dirty="0"/>
              <a:t>th</a:t>
            </a:r>
            <a:r>
              <a:rPr lang="en-US" dirty="0"/>
              <a:t> place)</a:t>
            </a:r>
          </a:p>
          <a:p>
            <a:r>
              <a:rPr lang="en-US" dirty="0"/>
              <a:t>13</a:t>
            </a:r>
            <a:r>
              <a:rPr lang="en-US" baseline="30000" dirty="0"/>
              <a:t>th</a:t>
            </a:r>
            <a:r>
              <a:rPr lang="en-US" dirty="0"/>
              <a:t> fastest population growth (after DC, UT, TX, FL, CO, ND, NV, AZ, WA, ID, SC, OR, NC)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95CB5-7BA3-4E4E-9E71-122677F0C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5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5D48A4-E6F6-4124-88B8-A3D3F72D4FE1}"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115468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5D48A4-E6F6-4124-88B8-A3D3F72D4FE1}"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132032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5D48A4-E6F6-4124-88B8-A3D3F72D4FE1}"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3577909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35B54-3453-46E0-8497-76C40A5A26EA}" type="datetime1">
              <a:rPr lang="en-US" smtClean="0"/>
              <a:t>12/20/2019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553" y="1698522"/>
            <a:ext cx="3370076" cy="3370076"/>
          </a:xfrm>
          <a:prstGeom prst="rect">
            <a:avLst/>
          </a:prstGeom>
        </p:spPr>
      </p:pic>
      <p:cxnSp>
        <p:nvCxnSpPr>
          <p:cNvPr id="10" name="Straight Connector 9"/>
          <p:cNvCxnSpPr/>
          <p:nvPr userDrawn="1"/>
        </p:nvCxnSpPr>
        <p:spPr>
          <a:xfrm>
            <a:off x="3778729" y="1533413"/>
            <a:ext cx="0" cy="370029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4030980" y="1844040"/>
            <a:ext cx="4484370" cy="553998"/>
          </a:xfrm>
          <a:prstGeom prst="rect">
            <a:avLst/>
          </a:prstGeom>
          <a:noFill/>
        </p:spPr>
        <p:txBody>
          <a:bodyPr wrap="square" rtlCol="0">
            <a:spAutoFit/>
          </a:bodyPr>
          <a:lstStyle/>
          <a:p>
            <a:endParaRPr lang="en-US" sz="3000" dirty="0">
              <a:solidFill>
                <a:schemeClr val="bg1"/>
              </a:solidFill>
            </a:endParaRPr>
          </a:p>
        </p:txBody>
      </p:sp>
      <p:sp>
        <p:nvSpPr>
          <p:cNvPr id="11" name="Title Placeholder 1"/>
          <p:cNvSpPr>
            <a:spLocks noGrp="1"/>
          </p:cNvSpPr>
          <p:nvPr>
            <p:ph type="title"/>
          </p:nvPr>
        </p:nvSpPr>
        <p:spPr>
          <a:xfrm>
            <a:off x="4221480" y="1698525"/>
            <a:ext cx="3966210" cy="3370075"/>
          </a:xfrm>
          <a:prstGeom prst="rect">
            <a:avLst/>
          </a:prstGeom>
        </p:spPr>
        <p:txBody>
          <a:bodyPr vert="horz" lIns="91440" tIns="45720" rIns="91440" bIns="45720" rtlCol="0" anchor="ctr">
            <a:normAutofit/>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02228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182" y="1681163"/>
            <a:ext cx="772929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788550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4FE2600-2AB6-41C8-8E99-0C007FD096A9}" type="datetime1">
              <a:rPr lang="en-US" smtClean="0"/>
              <a:t>12/20/2019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90500" y="388503"/>
            <a:ext cx="8953500" cy="771525"/>
          </a:xfrm>
          <a:prstGeom prst="rect">
            <a:avLst/>
          </a:prstGeom>
        </p:spPr>
      </p:pic>
    </p:spTree>
    <p:extLst>
      <p:ext uri="{BB962C8B-B14F-4D97-AF65-F5344CB8AC3E}">
        <p14:creationId xmlns:p14="http://schemas.microsoft.com/office/powerpoint/2010/main" val="323348534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DABE7D-50AE-44A0-B7C5-633243E6E736}"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456096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ABE7D-50AE-44A0-B7C5-633243E6E736}"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87176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DABE7D-50AE-44A0-B7C5-633243E6E736}"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2198064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DABE7D-50AE-44A0-B7C5-633243E6E736}"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1812864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DABE7D-50AE-44A0-B7C5-633243E6E736}" type="datetimeFigureOut">
              <a:rPr lang="en-US" smtClean="0"/>
              <a:t>12/20/2019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2740608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DABE7D-50AE-44A0-B7C5-633243E6E736}" type="datetimeFigureOut">
              <a:rPr lang="en-US" smtClean="0"/>
              <a:t>12/20/2019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319847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5D48A4-E6F6-4124-88B8-A3D3F72D4FE1}"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112997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DABE7D-50AE-44A0-B7C5-633243E6E736}" type="datetimeFigureOut">
              <a:rPr lang="en-US" smtClean="0"/>
              <a:t>12/20/2019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4239215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DABE7D-50AE-44A0-B7C5-633243E6E736}"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2681475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DABE7D-50AE-44A0-B7C5-633243E6E736}"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114271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ABE7D-50AE-44A0-B7C5-633243E6E736}"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248639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ABE7D-50AE-44A0-B7C5-633243E6E736}"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59238-D24C-4346-A1BD-597DA056DDFB}" type="slidenum">
              <a:rPr lang="en-US" smtClean="0"/>
              <a:t>‹#›</a:t>
            </a:fld>
            <a:endParaRPr lang="en-US"/>
          </a:p>
        </p:txBody>
      </p:sp>
    </p:spTree>
    <p:extLst>
      <p:ext uri="{BB962C8B-B14F-4D97-AF65-F5344CB8AC3E}">
        <p14:creationId xmlns:p14="http://schemas.microsoft.com/office/powerpoint/2010/main" val="3219122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478905"/>
            <a:ext cx="2057400" cy="365125"/>
          </a:xfrm>
        </p:spPr>
        <p:txBody>
          <a:bodyPr/>
          <a:lstStyle/>
          <a:p>
            <a:fld id="{FB011008-7F8E-4993-AA9D-4DAAF32C80DD}" type="datetime1">
              <a:rPr lang="en-US" smtClean="0"/>
              <a:t>12/20/2019</a:t>
            </a:fld>
            <a:endParaRPr lang="en-US" dirty="0"/>
          </a:p>
        </p:txBody>
      </p:sp>
      <p:sp>
        <p:nvSpPr>
          <p:cNvPr id="5" name="Footer Placeholder 4"/>
          <p:cNvSpPr>
            <a:spLocks noGrp="1"/>
          </p:cNvSpPr>
          <p:nvPr>
            <p:ph type="ftr" sz="quarter" idx="11"/>
          </p:nvPr>
        </p:nvSpPr>
        <p:spPr>
          <a:xfrm>
            <a:off x="3028950" y="6478905"/>
            <a:ext cx="3086100" cy="365125"/>
          </a:xfrm>
        </p:spPr>
        <p:txBody>
          <a:bodyPr/>
          <a:lstStyle/>
          <a:p>
            <a:endParaRPr lang="en-US" dirty="0"/>
          </a:p>
        </p:txBody>
      </p:sp>
      <p:pic>
        <p:nvPicPr>
          <p:cNvPr id="10" name="Picture 9"/>
          <p:cNvPicPr>
            <a:picLocks noChangeAspect="1"/>
          </p:cNvPicPr>
          <p:nvPr userDrawn="1"/>
        </p:nvPicPr>
        <p:blipFill>
          <a:blip r:embed="rId2"/>
          <a:stretch>
            <a:fillRect/>
          </a:stretch>
        </p:blipFill>
        <p:spPr>
          <a:xfrm>
            <a:off x="190500" y="388501"/>
            <a:ext cx="8953500" cy="771525"/>
          </a:xfrm>
          <a:prstGeom prst="rect">
            <a:avLst/>
          </a:prstGeom>
        </p:spPr>
      </p:pic>
      <p:sp>
        <p:nvSpPr>
          <p:cNvPr id="6" name="Slide Number Placeholder 5"/>
          <p:cNvSpPr>
            <a:spLocks noGrp="1"/>
          </p:cNvSpPr>
          <p:nvPr>
            <p:ph type="sldNum" sz="quarter" idx="12"/>
          </p:nvPr>
        </p:nvSpPr>
        <p:spPr>
          <a:xfrm>
            <a:off x="6457950" y="6478906"/>
            <a:ext cx="2533650" cy="365125"/>
          </a:xfrm>
        </p:spPr>
        <p:txBody>
          <a:bodyPr/>
          <a:lstStyle/>
          <a:p>
            <a:fld id="{D57F1E4F-1CFF-5643-939E-217C01CDF565}" type="slidenum">
              <a:rPr lang="en-US" smtClean="0"/>
              <a:pPr/>
              <a:t>‹#›</a:t>
            </a:fld>
            <a:endParaRPr lang="en-US" dirty="0"/>
          </a:p>
        </p:txBody>
      </p:sp>
      <p:sp>
        <p:nvSpPr>
          <p:cNvPr id="7" name="Text Placeholder 2"/>
          <p:cNvSpPr>
            <a:spLocks noGrp="1"/>
          </p:cNvSpPr>
          <p:nvPr>
            <p:ph type="body" idx="1"/>
          </p:nvPr>
        </p:nvSpPr>
        <p:spPr>
          <a:xfrm>
            <a:off x="1094780" y="487680"/>
            <a:ext cx="7576780" cy="518160"/>
          </a:xfrm>
        </p:spPr>
        <p:txBody>
          <a:bodyPr anchor="b"/>
          <a:lstStyle>
            <a:lvl1pPr marL="0" indent="0" algn="l">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3611072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F1570-8B2D-4A43-9AD1-FD82B9A37F4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extBox 5">
            <a:extLst>
              <a:ext uri="{FF2B5EF4-FFF2-40B4-BE49-F238E27FC236}">
                <a16:creationId xmlns:a16="http://schemas.microsoft.com/office/drawing/2014/main" id="{10B67061-E4AF-44BA-83C7-D5CEB8D13AC0}"/>
              </a:ext>
            </a:extLst>
          </p:cNvPr>
          <p:cNvSpPr txBox="1"/>
          <p:nvPr userDrawn="1"/>
        </p:nvSpPr>
        <p:spPr>
          <a:xfrm>
            <a:off x="2" y="3044281"/>
            <a:ext cx="9143998" cy="600164"/>
          </a:xfrm>
          <a:prstGeom prst="rect">
            <a:avLst/>
          </a:prstGeom>
          <a:solidFill>
            <a:srgbClr val="0C4169"/>
          </a:solidFill>
        </p:spPr>
        <p:txBody>
          <a:bodyPr wrap="square" rtlCol="0">
            <a:spAutoFit/>
          </a:bodyPr>
          <a:lstStyle/>
          <a:p>
            <a:pPr algn="ctr"/>
            <a:endParaRPr lang="en-US" sz="3300" dirty="0">
              <a:solidFill>
                <a:schemeClr val="bg1"/>
              </a:solidFill>
              <a:latin typeface="Arial Black" panose="020B0A04020102020204" pitchFamily="34" charset="0"/>
            </a:endParaRPr>
          </a:p>
        </p:txBody>
      </p:sp>
      <p:sp>
        <p:nvSpPr>
          <p:cNvPr id="8" name="Text Placeholder 7">
            <a:extLst>
              <a:ext uri="{FF2B5EF4-FFF2-40B4-BE49-F238E27FC236}">
                <a16:creationId xmlns:a16="http://schemas.microsoft.com/office/drawing/2014/main" id="{CBDB435D-3118-4BB8-A405-7E5A2447A643}"/>
              </a:ext>
            </a:extLst>
          </p:cNvPr>
          <p:cNvSpPr>
            <a:spLocks noGrp="1"/>
          </p:cNvSpPr>
          <p:nvPr>
            <p:ph type="body" sz="quarter" idx="13" hasCustomPrompt="1"/>
          </p:nvPr>
        </p:nvSpPr>
        <p:spPr>
          <a:xfrm>
            <a:off x="74024" y="3128829"/>
            <a:ext cx="8995954" cy="704850"/>
          </a:xfrm>
        </p:spPr>
        <p:txBody>
          <a:bodyPr/>
          <a:lstStyle>
            <a:lvl1pPr marL="0" indent="0" algn="ctr">
              <a:buNone/>
              <a:defRPr sz="3300">
                <a:solidFill>
                  <a:schemeClr val="bg1"/>
                </a:solidFill>
                <a:latin typeface="Arial Black" panose="020B0A04020102020204" pitchFamily="34" charset="0"/>
              </a:defRPr>
            </a:lvl1pPr>
            <a:lvl2pPr marL="342900" indent="0">
              <a:buNone/>
              <a:defRPr/>
            </a:lvl2pPr>
          </a:lstStyle>
          <a:p>
            <a:pPr lvl="0"/>
            <a:r>
              <a:rPr lang="en-US" dirty="0"/>
              <a:t>Section Title</a:t>
            </a:r>
          </a:p>
        </p:txBody>
      </p:sp>
    </p:spTree>
    <p:extLst>
      <p:ext uri="{BB962C8B-B14F-4D97-AF65-F5344CB8AC3E}">
        <p14:creationId xmlns:p14="http://schemas.microsoft.com/office/powerpoint/2010/main" val="1011659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35B54-3453-46E0-8497-76C40A5A26EA}" type="datetime1">
              <a:rPr lang="en-US" smtClean="0"/>
              <a:t>12/20/2019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552" y="1698522"/>
            <a:ext cx="3370076" cy="3370076"/>
          </a:xfrm>
          <a:prstGeom prst="rect">
            <a:avLst/>
          </a:prstGeom>
        </p:spPr>
      </p:pic>
      <p:cxnSp>
        <p:nvCxnSpPr>
          <p:cNvPr id="10" name="Straight Connector 9"/>
          <p:cNvCxnSpPr/>
          <p:nvPr userDrawn="1"/>
        </p:nvCxnSpPr>
        <p:spPr>
          <a:xfrm>
            <a:off x="3778729" y="1533413"/>
            <a:ext cx="0" cy="370029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4030980" y="1844040"/>
            <a:ext cx="4484370" cy="707886"/>
          </a:xfrm>
          <a:prstGeom prst="rect">
            <a:avLst/>
          </a:prstGeom>
          <a:noFill/>
        </p:spPr>
        <p:txBody>
          <a:bodyPr wrap="square" rtlCol="0">
            <a:spAutoFit/>
          </a:bodyPr>
          <a:lstStyle/>
          <a:p>
            <a:endParaRPr lang="en-US" sz="4000" dirty="0">
              <a:solidFill>
                <a:schemeClr val="bg1"/>
              </a:solidFill>
            </a:endParaRPr>
          </a:p>
        </p:txBody>
      </p:sp>
      <p:sp>
        <p:nvSpPr>
          <p:cNvPr id="11" name="Title Placeholder 1"/>
          <p:cNvSpPr>
            <a:spLocks noGrp="1"/>
          </p:cNvSpPr>
          <p:nvPr>
            <p:ph type="title"/>
          </p:nvPr>
        </p:nvSpPr>
        <p:spPr>
          <a:xfrm>
            <a:off x="4221480" y="1698523"/>
            <a:ext cx="3966210" cy="3370075"/>
          </a:xfrm>
          <a:prstGeom prst="rect">
            <a:avLst/>
          </a:prstGeom>
        </p:spPr>
        <p:txBody>
          <a:bodyPr vert="horz" lIns="91440" tIns="45720" rIns="91440" bIns="45720" rtlCol="0" anchor="ctr">
            <a:normAutofit/>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4831074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5D48A4-E6F6-4124-88B8-A3D3F72D4FE1}"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127202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5D48A4-E6F6-4124-88B8-A3D3F72D4FE1}"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2356394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5D48A4-E6F6-4124-88B8-A3D3F72D4FE1}" type="datetimeFigureOut">
              <a:rPr lang="en-US" smtClean="0"/>
              <a:t>12/20/2019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36394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5D48A4-E6F6-4124-88B8-A3D3F72D4FE1}" type="datetimeFigureOut">
              <a:rPr lang="en-US" smtClean="0"/>
              <a:t>12/20/2019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357642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D48A4-E6F6-4124-88B8-A3D3F72D4FE1}" type="datetimeFigureOut">
              <a:rPr lang="en-US" smtClean="0"/>
              <a:t>12/20/2019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207622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5D48A4-E6F6-4124-88B8-A3D3F72D4FE1}"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258384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5D48A4-E6F6-4124-88B8-A3D3F72D4FE1}"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A0F71-5DFF-437F-A4EA-0CD964DBA2AB}" type="slidenum">
              <a:rPr lang="en-US" smtClean="0"/>
              <a:t>‹#›</a:t>
            </a:fld>
            <a:endParaRPr lang="en-US"/>
          </a:p>
        </p:txBody>
      </p:sp>
    </p:spTree>
    <p:extLst>
      <p:ext uri="{BB962C8B-B14F-4D97-AF65-F5344CB8AC3E}">
        <p14:creationId xmlns:p14="http://schemas.microsoft.com/office/powerpoint/2010/main" val="415445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D48A4-E6F6-4124-88B8-A3D3F72D4FE1}" type="datetimeFigureOut">
              <a:rPr lang="en-US" smtClean="0"/>
              <a:t>12/20/2019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A0F71-5DFF-437F-A4EA-0CD964DBA2AB}" type="slidenum">
              <a:rPr lang="en-US" smtClean="0"/>
              <a:t>‹#›</a:t>
            </a:fld>
            <a:endParaRPr lang="en-US"/>
          </a:p>
        </p:txBody>
      </p:sp>
    </p:spTree>
    <p:extLst>
      <p:ext uri="{BB962C8B-B14F-4D97-AF65-F5344CB8AC3E}">
        <p14:creationId xmlns:p14="http://schemas.microsoft.com/office/powerpoint/2010/main" val="35560603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ABE7D-50AE-44A0-B7C5-633243E6E736}" type="datetimeFigureOut">
              <a:rPr lang="en-US" smtClean="0"/>
              <a:t>12/20/2019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59238-D24C-4346-A1BD-597DA056DDFB}" type="slidenum">
              <a:rPr lang="en-US" smtClean="0"/>
              <a:t>‹#›</a:t>
            </a:fld>
            <a:endParaRPr lang="en-US"/>
          </a:p>
        </p:txBody>
      </p:sp>
    </p:spTree>
    <p:extLst>
      <p:ext uri="{BB962C8B-B14F-4D97-AF65-F5344CB8AC3E}">
        <p14:creationId xmlns:p14="http://schemas.microsoft.com/office/powerpoint/2010/main" val="23782813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ensus.gov/roam"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www.census.gov/library/visualizations/interactive/engagement.html"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census.gov/partners/toolkit.pdf"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Bob.Coats@osbm.nc.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3280" y="1969226"/>
            <a:ext cx="4729420" cy="2862322"/>
          </a:xfrm>
          <a:prstGeom prst="rect">
            <a:avLst/>
          </a:prstGeom>
          <a:noFill/>
        </p:spPr>
        <p:txBody>
          <a:bodyPr wrap="square" rtlCol="0">
            <a:spAutoFit/>
          </a:bodyPr>
          <a:lstStyle/>
          <a:p>
            <a:endParaRPr lang="en-US" sz="2400" dirty="0"/>
          </a:p>
          <a:p>
            <a:r>
              <a:rPr lang="en-US" sz="2400" dirty="0">
                <a:solidFill>
                  <a:schemeClr val="bg1"/>
                </a:solidFill>
              </a:rPr>
              <a:t>2020 Census – Counting on Libraries</a:t>
            </a:r>
            <a:br>
              <a:rPr lang="en-US" sz="2400" dirty="0">
                <a:solidFill>
                  <a:schemeClr val="bg1"/>
                </a:solidFill>
              </a:rPr>
            </a:br>
            <a:r>
              <a:rPr lang="en-US" sz="2400" dirty="0">
                <a:solidFill>
                  <a:schemeClr val="bg1"/>
                </a:solidFill>
              </a:rPr>
              <a:t>North Carolina Library Association</a:t>
            </a:r>
            <a:endParaRPr lang="en-US" sz="1350" dirty="0">
              <a:solidFill>
                <a:schemeClr val="bg1"/>
              </a:solidFill>
            </a:endParaRPr>
          </a:p>
          <a:p>
            <a:endParaRPr lang="en-US" sz="1350" dirty="0">
              <a:solidFill>
                <a:schemeClr val="bg1"/>
              </a:solidFill>
            </a:endParaRPr>
          </a:p>
          <a:p>
            <a:r>
              <a:rPr lang="en-US" sz="1350" dirty="0">
                <a:solidFill>
                  <a:schemeClr val="bg1"/>
                </a:solidFill>
              </a:rPr>
              <a:t>Bob Coats</a:t>
            </a:r>
          </a:p>
          <a:p>
            <a:r>
              <a:rPr lang="en-US" sz="1350" dirty="0">
                <a:solidFill>
                  <a:schemeClr val="bg1"/>
                </a:solidFill>
              </a:rPr>
              <a:t>Governor’s Census Liaison</a:t>
            </a:r>
          </a:p>
          <a:p>
            <a:r>
              <a:rPr lang="en-US" sz="1350" dirty="0">
                <a:solidFill>
                  <a:schemeClr val="bg1"/>
                </a:solidFill>
              </a:rPr>
              <a:t>North Carolina State Data Center</a:t>
            </a:r>
            <a:br>
              <a:rPr lang="en-US" sz="1350" dirty="0">
                <a:solidFill>
                  <a:schemeClr val="bg1"/>
                </a:solidFill>
              </a:rPr>
            </a:br>
            <a:r>
              <a:rPr lang="en-US" sz="1350" dirty="0">
                <a:solidFill>
                  <a:schemeClr val="bg1"/>
                </a:solidFill>
              </a:rPr>
              <a:t>Office of State Budget &amp; Management,</a:t>
            </a:r>
          </a:p>
          <a:p>
            <a:r>
              <a:rPr lang="en-US" sz="1350" dirty="0">
                <a:solidFill>
                  <a:schemeClr val="bg1"/>
                </a:solidFill>
              </a:rPr>
              <a:t>Demographic &amp; Economic Analysis Section</a:t>
            </a:r>
          </a:p>
          <a:p>
            <a:endParaRPr lang="en-US" sz="1350" dirty="0">
              <a:solidFill>
                <a:schemeClr val="bg1"/>
              </a:solidFill>
            </a:endParaRPr>
          </a:p>
          <a:p>
            <a:r>
              <a:rPr lang="en-US" sz="1350" dirty="0">
                <a:solidFill>
                  <a:schemeClr val="bg1"/>
                </a:solidFill>
              </a:rPr>
              <a:t>Bob.Coats@osbm.nc.gov</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106392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526502-83E2-42F4-AAC9-44E26BB4E15B}"/>
              </a:ext>
            </a:extLst>
          </p:cNvPr>
          <p:cNvSpPr txBox="1"/>
          <p:nvPr/>
        </p:nvSpPr>
        <p:spPr>
          <a:xfrm>
            <a:off x="760289" y="6242914"/>
            <a:ext cx="703779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US Census Bureau, Decennial Censuses; OSBM Population Projections, 2018 Vintage.</a:t>
            </a:r>
          </a:p>
        </p:txBody>
      </p:sp>
      <p:graphicFrame>
        <p:nvGraphicFramePr>
          <p:cNvPr id="9" name="Chart 8">
            <a:extLst>
              <a:ext uri="{FF2B5EF4-FFF2-40B4-BE49-F238E27FC236}">
                <a16:creationId xmlns:a16="http://schemas.microsoft.com/office/drawing/2014/main" id="{825F62F6-8E8A-41AA-ADB8-0EFE6D7A20DA}"/>
              </a:ext>
            </a:extLst>
          </p:cNvPr>
          <p:cNvGraphicFramePr>
            <a:graphicFrameLocks noGrp="1"/>
          </p:cNvGraphicFramePr>
          <p:nvPr/>
        </p:nvGraphicFramePr>
        <p:xfrm>
          <a:off x="760289" y="1304818"/>
          <a:ext cx="8003568" cy="4869951"/>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1">
            <a:extLst>
              <a:ext uri="{FF2B5EF4-FFF2-40B4-BE49-F238E27FC236}">
                <a16:creationId xmlns:a16="http://schemas.microsoft.com/office/drawing/2014/main" id="{0F4AFEF0-112F-46B4-AF66-066DDE2D22F3}"/>
              </a:ext>
            </a:extLst>
          </p:cNvPr>
          <p:cNvSpPr txBox="1">
            <a:spLocks/>
          </p:cNvSpPr>
          <p:nvPr/>
        </p:nvSpPr>
        <p:spPr>
          <a:xfrm>
            <a:off x="167604" y="6473747"/>
            <a:ext cx="307054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April 5,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Office of State Budget &amp; Management</a:t>
            </a:r>
          </a:p>
        </p:txBody>
      </p:sp>
      <p:sp>
        <p:nvSpPr>
          <p:cNvPr id="10" name="Text Placeholder 2">
            <a:extLst>
              <a:ext uri="{FF2B5EF4-FFF2-40B4-BE49-F238E27FC236}">
                <a16:creationId xmlns:a16="http://schemas.microsoft.com/office/drawing/2014/main" id="{3700FBB4-AF58-47C7-9E84-EBCDD8F5F212}"/>
              </a:ext>
            </a:extLst>
          </p:cNvPr>
          <p:cNvSpPr>
            <a:spLocks noGrp="1"/>
          </p:cNvSpPr>
          <p:nvPr>
            <p:ph type="body" idx="1"/>
          </p:nvPr>
        </p:nvSpPr>
        <p:spPr>
          <a:xfrm>
            <a:off x="1094780" y="487680"/>
            <a:ext cx="7576780" cy="518160"/>
          </a:xfrm>
        </p:spPr>
        <p:txBody>
          <a:bodyPr/>
          <a:lstStyle/>
          <a:p>
            <a:r>
              <a:rPr lang="en-US" dirty="0"/>
              <a:t>North Carolina Population Change – Historic and Projected</a:t>
            </a:r>
          </a:p>
        </p:txBody>
      </p:sp>
    </p:spTree>
    <p:extLst>
      <p:ext uri="{BB962C8B-B14F-4D97-AF65-F5344CB8AC3E}">
        <p14:creationId xmlns:p14="http://schemas.microsoft.com/office/powerpoint/2010/main" val="28262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AAC9E4-4C0C-4E9E-90C6-AA0AB2CC4D4F}"/>
              </a:ext>
            </a:extLst>
          </p:cNvPr>
          <p:cNvSpPr>
            <a:spLocks noGrp="1"/>
          </p:cNvSpPr>
          <p:nvPr>
            <p:ph type="body" idx="1"/>
          </p:nvPr>
        </p:nvSpPr>
        <p:spPr/>
        <p:txBody>
          <a:bodyPr/>
          <a:lstStyle/>
          <a:p>
            <a:r>
              <a:rPr lang="en-US" dirty="0"/>
              <a:t>Projected Population Change, July 1, 2018 – July 1, 2028</a:t>
            </a:r>
          </a:p>
        </p:txBody>
      </p:sp>
      <p:pic>
        <p:nvPicPr>
          <p:cNvPr id="5" name="Picture 4">
            <a:extLst>
              <a:ext uri="{FF2B5EF4-FFF2-40B4-BE49-F238E27FC236}">
                <a16:creationId xmlns:a16="http://schemas.microsoft.com/office/drawing/2014/main" id="{148F881E-4A53-4D71-91C1-97218D759E18}"/>
              </a:ext>
            </a:extLst>
          </p:cNvPr>
          <p:cNvPicPr>
            <a:picLocks noChangeAspect="1"/>
          </p:cNvPicPr>
          <p:nvPr/>
        </p:nvPicPr>
        <p:blipFill>
          <a:blip r:embed="rId3"/>
          <a:stretch>
            <a:fillRect/>
          </a:stretch>
        </p:blipFill>
        <p:spPr>
          <a:xfrm>
            <a:off x="0" y="1693847"/>
            <a:ext cx="9144000" cy="4198953"/>
          </a:xfrm>
          <a:prstGeom prst="rect">
            <a:avLst/>
          </a:prstGeom>
        </p:spPr>
      </p:pic>
      <p:sp>
        <p:nvSpPr>
          <p:cNvPr id="8" name="TextBox 7">
            <a:extLst>
              <a:ext uri="{FF2B5EF4-FFF2-40B4-BE49-F238E27FC236}">
                <a16:creationId xmlns:a16="http://schemas.microsoft.com/office/drawing/2014/main" id="{4CC8257D-EE10-4B77-98B0-9C5C0B64B5E4}"/>
              </a:ext>
            </a:extLst>
          </p:cNvPr>
          <p:cNvSpPr txBox="1"/>
          <p:nvPr/>
        </p:nvSpPr>
        <p:spPr>
          <a:xfrm>
            <a:off x="191254" y="5615801"/>
            <a:ext cx="31234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State Change: 11.6% (1.2 Million People)</a:t>
            </a:r>
          </a:p>
        </p:txBody>
      </p:sp>
    </p:spTree>
    <p:extLst>
      <p:ext uri="{BB962C8B-B14F-4D97-AF65-F5344CB8AC3E}">
        <p14:creationId xmlns:p14="http://schemas.microsoft.com/office/powerpoint/2010/main" val="58219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126C-DF5A-4449-ADAC-E709F1A79E49}"/>
              </a:ext>
            </a:extLst>
          </p:cNvPr>
          <p:cNvSpPr>
            <a:spLocks noGrp="1"/>
          </p:cNvSpPr>
          <p:nvPr>
            <p:ph type="title" idx="4294967295"/>
          </p:nvPr>
        </p:nvSpPr>
        <p:spPr>
          <a:xfrm>
            <a:off x="360759" y="3752849"/>
            <a:ext cx="2468166" cy="2452687"/>
          </a:xfrm>
        </p:spPr>
        <p:txBody>
          <a:bodyPr vert="horz" lIns="91440" tIns="45720" rIns="91440" bIns="45720" rtlCol="0" anchor="ctr">
            <a:normAutofit/>
          </a:bodyPr>
          <a:lstStyle/>
          <a:p>
            <a:r>
              <a:rPr lang="en-US" sz="3100" b="1"/>
              <a:t>What Can We Expect?</a:t>
            </a:r>
          </a:p>
        </p:txBody>
      </p:sp>
      <p:pic>
        <p:nvPicPr>
          <p:cNvPr id="4" name="Picture 2" descr="http://3.bp.blogspot.com/-0YqfvxXqVok/UGYLYjwyDOI/AAAAAAAAMmk/XfDjwy_Ye5k/s1600/stage+3+confusion.jpg">
            <a:extLst>
              <a:ext uri="{FF2B5EF4-FFF2-40B4-BE49-F238E27FC236}">
                <a16:creationId xmlns:a16="http://schemas.microsoft.com/office/drawing/2014/main" id="{C6FA67FC-7156-4233-82A3-4582E28630B9}"/>
              </a:ext>
            </a:extLst>
          </p:cNvPr>
          <p:cNvPicPr>
            <a:picLocks noChangeAspect="1" noChangeArrowheads="1"/>
          </p:cNvPicPr>
          <p:nvPr/>
        </p:nvPicPr>
        <p:blipFill rotWithShape="1">
          <a:blip r:embed="rId3" cstate="print"/>
          <a:srcRect t="24000" b="14978"/>
          <a:stretch/>
        </p:blipFill>
        <p:spPr bwMode="auto">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a:extLst>
              <a:ext uri="{FF2B5EF4-FFF2-40B4-BE49-F238E27FC236}">
                <a16:creationId xmlns:a16="http://schemas.microsoft.com/office/drawing/2014/main" id="{19E1CCC5-9385-4397-9BC5-9F22B8776217}"/>
              </a:ext>
            </a:extLst>
          </p:cNvPr>
          <p:cNvSpPr>
            <a:spLocks noGrp="1"/>
          </p:cNvSpPr>
          <p:nvPr>
            <p:ph sz="half" idx="2"/>
          </p:nvPr>
        </p:nvSpPr>
        <p:spPr>
          <a:xfrm>
            <a:off x="3167986" y="3543300"/>
            <a:ext cx="5614060" cy="3517900"/>
          </a:xfrm>
        </p:spPr>
        <p:txBody>
          <a:bodyPr vert="horz" lIns="91440" tIns="45720" rIns="91440" bIns="45720" rtlCol="0" anchor="ctr">
            <a:normAutofit/>
          </a:bodyPr>
          <a:lstStyle/>
          <a:p>
            <a:r>
              <a:rPr lang="en-US" sz="1600" b="1" dirty="0"/>
              <a:t>Census Mailings in March 2020</a:t>
            </a:r>
            <a:r>
              <a:rPr lang="en-US" sz="1600" dirty="0"/>
              <a:t/>
            </a:r>
            <a:br>
              <a:rPr lang="en-US" sz="1600" dirty="0"/>
            </a:br>
            <a:r>
              <a:rPr lang="en-US" sz="1600" dirty="0"/>
              <a:t>Internet, phone, and paper response options will be available</a:t>
            </a:r>
          </a:p>
          <a:p>
            <a:r>
              <a:rPr lang="en-US" sz="1600" b="1" dirty="0"/>
              <a:t>April 1, 2020 is Census Day</a:t>
            </a:r>
            <a:r>
              <a:rPr lang="en-US" sz="1600" dirty="0"/>
              <a:t/>
            </a:r>
            <a:br>
              <a:rPr lang="en-US" sz="1600" dirty="0"/>
            </a:br>
            <a:r>
              <a:rPr lang="en-US" sz="1600" dirty="0"/>
              <a:t>Non-response Follow Up will begin in April </a:t>
            </a:r>
          </a:p>
          <a:p>
            <a:r>
              <a:rPr lang="en-US" sz="1600" b="1" dirty="0"/>
              <a:t>State Populations must be reported by December 31, 2020</a:t>
            </a:r>
            <a:r>
              <a:rPr lang="en-US" sz="1600" dirty="0"/>
              <a:t/>
            </a:r>
            <a:br>
              <a:rPr lang="en-US" sz="1600" dirty="0"/>
            </a:br>
            <a:r>
              <a:rPr lang="en-US" sz="1600" dirty="0"/>
              <a:t>These numbers determine apportionment of seats in Congress</a:t>
            </a:r>
          </a:p>
          <a:p>
            <a:r>
              <a:rPr lang="en-US" sz="1600" b="1" dirty="0"/>
              <a:t>Redistricting Files will be delivered in Spring 2021</a:t>
            </a:r>
          </a:p>
          <a:p>
            <a:r>
              <a:rPr lang="en-US" sz="1600" b="1" dirty="0"/>
              <a:t>Census Count Challenges can be submitted through 2023</a:t>
            </a:r>
            <a:r>
              <a:rPr lang="en-US" sz="1600" dirty="0"/>
              <a:t/>
            </a:r>
            <a:br>
              <a:rPr lang="en-US" sz="1600" dirty="0"/>
            </a:br>
            <a:r>
              <a:rPr lang="en-US" sz="1600" dirty="0"/>
              <a:t>Challenges can only be submitted by local/tribal governments</a:t>
            </a:r>
          </a:p>
          <a:p>
            <a:r>
              <a:rPr lang="en-US" sz="1600" b="1" dirty="0"/>
              <a:t>Metropolitan Statistical Areas will be redefined in 2023</a:t>
            </a:r>
            <a:endParaRPr lang="en-US" sz="1600" dirty="0"/>
          </a:p>
          <a:p>
            <a:endParaRPr lang="en-US" sz="1600" b="1" dirty="0"/>
          </a:p>
        </p:txBody>
      </p:sp>
    </p:spTree>
    <p:extLst>
      <p:ext uri="{BB962C8B-B14F-4D97-AF65-F5344CB8AC3E}">
        <p14:creationId xmlns:p14="http://schemas.microsoft.com/office/powerpoint/2010/main" val="394640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AAC9E4-4C0C-4E9E-90C6-AA0AB2CC4D4F}"/>
              </a:ext>
            </a:extLst>
          </p:cNvPr>
          <p:cNvSpPr>
            <a:spLocks noGrp="1"/>
          </p:cNvSpPr>
          <p:nvPr>
            <p:ph type="body" idx="1"/>
          </p:nvPr>
        </p:nvSpPr>
        <p:spPr/>
        <p:txBody>
          <a:bodyPr/>
          <a:lstStyle/>
          <a:p>
            <a:r>
              <a:rPr lang="en-US" dirty="0"/>
              <a:t>Internet Access in North Carolina</a:t>
            </a:r>
          </a:p>
        </p:txBody>
      </p:sp>
      <p:pic>
        <p:nvPicPr>
          <p:cNvPr id="5" name="Picture 4">
            <a:extLst>
              <a:ext uri="{FF2B5EF4-FFF2-40B4-BE49-F238E27FC236}">
                <a16:creationId xmlns:a16="http://schemas.microsoft.com/office/drawing/2014/main" id="{148F881E-4A53-4D71-91C1-97218D759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826" y="1185800"/>
            <a:ext cx="9081173" cy="5507100"/>
          </a:xfrm>
          <a:prstGeom prst="rect">
            <a:avLst/>
          </a:prstGeom>
        </p:spPr>
      </p:pic>
      <p:sp>
        <p:nvSpPr>
          <p:cNvPr id="8" name="TextBox 7">
            <a:extLst>
              <a:ext uri="{FF2B5EF4-FFF2-40B4-BE49-F238E27FC236}">
                <a16:creationId xmlns:a16="http://schemas.microsoft.com/office/drawing/2014/main" id="{4CC8257D-EE10-4B77-98B0-9C5C0B64B5E4}"/>
              </a:ext>
            </a:extLst>
          </p:cNvPr>
          <p:cNvSpPr txBox="1"/>
          <p:nvPr/>
        </p:nvSpPr>
        <p:spPr>
          <a:xfrm>
            <a:off x="4572000" y="5852353"/>
            <a:ext cx="35941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Statewide – 766,632 (19.79%)</a:t>
            </a:r>
          </a:p>
        </p:txBody>
      </p:sp>
    </p:spTree>
    <p:extLst>
      <p:ext uri="{BB962C8B-B14F-4D97-AF65-F5344CB8AC3E}">
        <p14:creationId xmlns:p14="http://schemas.microsoft.com/office/powerpoint/2010/main" val="181483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CCC5-9385-4397-9BC5-9F22B8776217}"/>
              </a:ext>
            </a:extLst>
          </p:cNvPr>
          <p:cNvSpPr>
            <a:spLocks noGrp="1"/>
          </p:cNvSpPr>
          <p:nvPr>
            <p:ph sz="half" idx="2"/>
          </p:nvPr>
        </p:nvSpPr>
        <p:spPr>
          <a:xfrm>
            <a:off x="629842" y="1402672"/>
            <a:ext cx="7885508" cy="5095782"/>
          </a:xfrm>
        </p:spPr>
        <p:txBody>
          <a:bodyPr>
            <a:normAutofit/>
          </a:bodyPr>
          <a:lstStyle/>
          <a:p>
            <a:r>
              <a:rPr lang="en-US" b="1" dirty="0"/>
              <a:t>SELF Reported Information</a:t>
            </a:r>
          </a:p>
          <a:p>
            <a:pPr lvl="1"/>
            <a:r>
              <a:rPr lang="en-US" dirty="0"/>
              <a:t>Responses are how the respondents identify</a:t>
            </a:r>
            <a:br>
              <a:rPr lang="en-US" dirty="0"/>
            </a:br>
            <a:endParaRPr lang="en-US" dirty="0"/>
          </a:p>
          <a:p>
            <a:r>
              <a:rPr lang="en-US" b="1" dirty="0"/>
              <a:t>A Government Operation with a BIG Local Impact</a:t>
            </a:r>
          </a:p>
          <a:p>
            <a:pPr lvl="1"/>
            <a:r>
              <a:rPr lang="en-US" dirty="0"/>
              <a:t>Participating supports your county, town, neighborhood</a:t>
            </a:r>
          </a:p>
          <a:p>
            <a:pPr lvl="1"/>
            <a:endParaRPr lang="en-US" dirty="0"/>
          </a:p>
          <a:p>
            <a:r>
              <a:rPr lang="en-US" b="1" dirty="0"/>
              <a:t>Intimidating</a:t>
            </a:r>
          </a:p>
          <a:p>
            <a:pPr lvl="1"/>
            <a:r>
              <a:rPr lang="en-US" dirty="0"/>
              <a:t>Confidentiality is protected by law (Title 13 US Code) </a:t>
            </a:r>
          </a:p>
          <a:p>
            <a:pPr lvl="1"/>
            <a:endParaRPr lang="en-US" dirty="0"/>
          </a:p>
          <a:p>
            <a:r>
              <a:rPr lang="en-US" b="1" dirty="0"/>
              <a:t>Coming soon</a:t>
            </a:r>
          </a:p>
          <a:p>
            <a:pPr lvl="1"/>
            <a:r>
              <a:rPr lang="en-US" dirty="0"/>
              <a:t>How do we make the Census a success for us</a:t>
            </a:r>
          </a:p>
        </p:txBody>
      </p:sp>
      <p:sp>
        <p:nvSpPr>
          <p:cNvPr id="2" name="Title 1">
            <a:extLst>
              <a:ext uri="{FF2B5EF4-FFF2-40B4-BE49-F238E27FC236}">
                <a16:creationId xmlns:a16="http://schemas.microsoft.com/office/drawing/2014/main" id="{FC31126C-DF5A-4449-ADAC-E709F1A79E49}"/>
              </a:ext>
            </a:extLst>
          </p:cNvPr>
          <p:cNvSpPr>
            <a:spLocks noGrp="1"/>
          </p:cNvSpPr>
          <p:nvPr>
            <p:ph type="title" idx="4294967295"/>
          </p:nvPr>
        </p:nvSpPr>
        <p:spPr>
          <a:xfrm>
            <a:off x="1225550" y="554963"/>
            <a:ext cx="7550150" cy="431800"/>
          </a:xfrm>
        </p:spPr>
        <p:txBody>
          <a:bodyPr>
            <a:normAutofit fontScale="90000"/>
          </a:bodyPr>
          <a:lstStyle/>
          <a:p>
            <a:r>
              <a:rPr lang="en-US" b="1" dirty="0">
                <a:solidFill>
                  <a:schemeClr val="bg1"/>
                </a:solidFill>
              </a:rPr>
              <a:t>Census is …</a:t>
            </a:r>
          </a:p>
        </p:txBody>
      </p:sp>
    </p:spTree>
    <p:extLst>
      <p:ext uri="{BB962C8B-B14F-4D97-AF65-F5344CB8AC3E}">
        <p14:creationId xmlns:p14="http://schemas.microsoft.com/office/powerpoint/2010/main" val="964249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3E6CE-36A1-4573-99FF-B917830F00F0}"/>
              </a:ext>
            </a:extLst>
          </p:cNvPr>
          <p:cNvSpPr>
            <a:spLocks noGrp="1"/>
          </p:cNvSpPr>
          <p:nvPr>
            <p:ph type="title"/>
          </p:nvPr>
        </p:nvSpPr>
        <p:spPr>
          <a:xfrm>
            <a:off x="609600" y="5334000"/>
            <a:ext cx="8153400" cy="1033806"/>
          </a:xfrm>
        </p:spPr>
        <p:txBody>
          <a:bodyPr>
            <a:normAutofit fontScale="90000"/>
          </a:bodyPr>
          <a:lstStyle/>
          <a:p>
            <a:r>
              <a:rPr lang="en-US" b="1" dirty="0">
                <a:solidFill>
                  <a:srgbClr val="FF0000"/>
                </a:solidFill>
                <a:latin typeface="Calibri" panose="020F0502020204030204" pitchFamily="34" charset="0"/>
                <a:cs typeface="Calibri" panose="020F0502020204030204" pitchFamily="34" charset="0"/>
              </a:rPr>
              <a:t>PARTICIPATION – EVERYONE COUNTS!</a:t>
            </a:r>
          </a:p>
        </p:txBody>
      </p:sp>
      <p:pic>
        <p:nvPicPr>
          <p:cNvPr id="4098" name="Picture 2" descr="Related image">
            <a:extLst>
              <a:ext uri="{FF2B5EF4-FFF2-40B4-BE49-F238E27FC236}">
                <a16:creationId xmlns:a16="http://schemas.microsoft.com/office/drawing/2014/main" id="{F879BB0A-9C66-46E4-951A-4DB1A21D73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80325" cy="468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21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CCC5-9385-4397-9BC5-9F22B8776217}"/>
              </a:ext>
            </a:extLst>
          </p:cNvPr>
          <p:cNvSpPr>
            <a:spLocks noGrp="1"/>
          </p:cNvSpPr>
          <p:nvPr>
            <p:ph sz="half" idx="2"/>
          </p:nvPr>
        </p:nvSpPr>
        <p:spPr>
          <a:xfrm>
            <a:off x="629842" y="1402672"/>
            <a:ext cx="7885508" cy="5095782"/>
          </a:xfrm>
        </p:spPr>
        <p:txBody>
          <a:bodyPr>
            <a:normAutofit/>
          </a:bodyPr>
          <a:lstStyle/>
          <a:p>
            <a:r>
              <a:rPr lang="en-US" b="1" dirty="0"/>
              <a:t>Preparation</a:t>
            </a:r>
          </a:p>
          <a:p>
            <a:pPr lvl="1"/>
            <a:r>
              <a:rPr lang="en-US" dirty="0"/>
              <a:t>Boundary Annexation Survey (BAS)</a:t>
            </a:r>
          </a:p>
          <a:p>
            <a:pPr lvl="1"/>
            <a:r>
              <a:rPr lang="en-US" dirty="0"/>
              <a:t>Local Update of Census Addresses (LUCA)</a:t>
            </a:r>
          </a:p>
          <a:p>
            <a:pPr lvl="1"/>
            <a:r>
              <a:rPr lang="en-US" dirty="0"/>
              <a:t>New Construction</a:t>
            </a:r>
          </a:p>
          <a:p>
            <a:pPr lvl="1"/>
            <a:r>
              <a:rPr lang="en-US" dirty="0"/>
              <a:t>Participant Statistical Areas Program (PSAP)</a:t>
            </a:r>
            <a:br>
              <a:rPr lang="en-US" dirty="0"/>
            </a:br>
            <a:endParaRPr lang="en-US" dirty="0"/>
          </a:p>
          <a:p>
            <a:r>
              <a:rPr lang="en-US" b="1" dirty="0"/>
              <a:t>Promotion</a:t>
            </a:r>
          </a:p>
          <a:p>
            <a:pPr lvl="1"/>
            <a:r>
              <a:rPr lang="en-US" dirty="0"/>
              <a:t>Knowledge of local barriers to participation</a:t>
            </a:r>
          </a:p>
          <a:p>
            <a:pPr lvl="1"/>
            <a:r>
              <a:rPr lang="en-US" dirty="0"/>
              <a:t>Trusted local faces</a:t>
            </a:r>
          </a:p>
          <a:p>
            <a:pPr lvl="1"/>
            <a:r>
              <a:rPr lang="en-US" dirty="0"/>
              <a:t>Complete Count Committees</a:t>
            </a:r>
          </a:p>
        </p:txBody>
      </p:sp>
      <p:sp>
        <p:nvSpPr>
          <p:cNvPr id="2" name="Title 1">
            <a:extLst>
              <a:ext uri="{FF2B5EF4-FFF2-40B4-BE49-F238E27FC236}">
                <a16:creationId xmlns:a16="http://schemas.microsoft.com/office/drawing/2014/main" id="{FC31126C-DF5A-4449-ADAC-E709F1A79E49}"/>
              </a:ext>
            </a:extLst>
          </p:cNvPr>
          <p:cNvSpPr>
            <a:spLocks noGrp="1"/>
          </p:cNvSpPr>
          <p:nvPr>
            <p:ph type="title" idx="4294967295"/>
          </p:nvPr>
        </p:nvSpPr>
        <p:spPr>
          <a:xfrm>
            <a:off x="1225550" y="554963"/>
            <a:ext cx="7550150" cy="431800"/>
          </a:xfrm>
        </p:spPr>
        <p:txBody>
          <a:bodyPr>
            <a:normAutofit fontScale="90000"/>
          </a:bodyPr>
          <a:lstStyle/>
          <a:p>
            <a:r>
              <a:rPr lang="en-US" b="1" dirty="0">
                <a:solidFill>
                  <a:schemeClr val="bg1"/>
                </a:solidFill>
              </a:rPr>
              <a:t>Local Governments </a:t>
            </a:r>
          </a:p>
        </p:txBody>
      </p:sp>
    </p:spTree>
    <p:extLst>
      <p:ext uri="{BB962C8B-B14F-4D97-AF65-F5344CB8AC3E}">
        <p14:creationId xmlns:p14="http://schemas.microsoft.com/office/powerpoint/2010/main" val="2040653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855A308-DD9B-4920-893A-9BA585D2D094}"/>
              </a:ext>
            </a:extLst>
          </p:cNvPr>
          <p:cNvSpPr>
            <a:spLocks noGrp="1"/>
          </p:cNvSpPr>
          <p:nvPr>
            <p:ph type="body" idx="1"/>
          </p:nvPr>
        </p:nvSpPr>
        <p:spPr>
          <a:xfrm>
            <a:off x="1059229" y="454733"/>
            <a:ext cx="7729298" cy="548567"/>
          </a:xfrm>
        </p:spPr>
        <p:txBody>
          <a:bodyPr>
            <a:normAutofit/>
          </a:bodyPr>
          <a:lstStyle/>
          <a:p>
            <a:r>
              <a:rPr lang="en-US" sz="3000" dirty="0">
                <a:solidFill>
                  <a:schemeClr val="bg1"/>
                </a:solidFill>
                <a:latin typeface="+mj-lt"/>
              </a:rPr>
              <a:t>You Can Help!</a:t>
            </a:r>
          </a:p>
        </p:txBody>
      </p:sp>
      <p:pic>
        <p:nvPicPr>
          <p:cNvPr id="1028" name="Picture 4" descr="Image result for overwhelmed">
            <a:extLst>
              <a:ext uri="{FF2B5EF4-FFF2-40B4-BE49-F238E27FC236}">
                <a16:creationId xmlns:a16="http://schemas.microsoft.com/office/drawing/2014/main" id="{790ED190-40FF-421A-A7F5-F4D5980006A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59229" y="1701617"/>
            <a:ext cx="7448109" cy="515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78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4C99F-82A2-4665-80AA-33C3C921F9AB}"/>
              </a:ext>
            </a:extLst>
          </p:cNvPr>
          <p:cNvSpPr>
            <a:spLocks noGrp="1"/>
          </p:cNvSpPr>
          <p:nvPr>
            <p:ph type="body" idx="1"/>
          </p:nvPr>
        </p:nvSpPr>
        <p:spPr>
          <a:xfrm>
            <a:off x="987982" y="256381"/>
            <a:ext cx="7729298" cy="823912"/>
          </a:xfrm>
        </p:spPr>
        <p:txBody>
          <a:bodyPr>
            <a:normAutofit/>
          </a:bodyPr>
          <a:lstStyle/>
          <a:p>
            <a:r>
              <a:rPr lang="en-US" sz="3200" dirty="0">
                <a:solidFill>
                  <a:schemeClr val="bg1"/>
                </a:solidFill>
              </a:rPr>
              <a:t>Libraries – Trusted Community Hubs</a:t>
            </a:r>
          </a:p>
        </p:txBody>
      </p:sp>
      <p:sp>
        <p:nvSpPr>
          <p:cNvPr id="3" name="Content Placeholder 2">
            <a:extLst>
              <a:ext uri="{FF2B5EF4-FFF2-40B4-BE49-F238E27FC236}">
                <a16:creationId xmlns:a16="http://schemas.microsoft.com/office/drawing/2014/main" id="{667CCCEC-5150-4773-822D-BCB189DB7D02}"/>
              </a:ext>
            </a:extLst>
          </p:cNvPr>
          <p:cNvSpPr>
            <a:spLocks noGrp="1"/>
          </p:cNvSpPr>
          <p:nvPr>
            <p:ph sz="half" idx="2"/>
          </p:nvPr>
        </p:nvSpPr>
        <p:spPr>
          <a:xfrm>
            <a:off x="629842" y="1269999"/>
            <a:ext cx="7885508" cy="5331619"/>
          </a:xfrm>
        </p:spPr>
        <p:txBody>
          <a:bodyPr>
            <a:normAutofit/>
          </a:bodyPr>
          <a:lstStyle/>
          <a:p>
            <a:pPr marL="0" indent="0">
              <a:buNone/>
            </a:pPr>
            <a:r>
              <a:rPr lang="en-US" sz="2400" b="1" dirty="0"/>
              <a:t>Awareness, Information, Connectivity</a:t>
            </a:r>
            <a:r>
              <a:rPr lang="en-US" sz="2400" dirty="0"/>
              <a:t/>
            </a:r>
            <a:br>
              <a:rPr lang="en-US" sz="2400" dirty="0"/>
            </a:br>
            <a:endParaRPr lang="en-US" sz="2400" dirty="0"/>
          </a:p>
          <a:p>
            <a:r>
              <a:rPr lang="en-US" sz="2400" dirty="0"/>
              <a:t>Internet access </a:t>
            </a:r>
            <a:br>
              <a:rPr lang="en-US" sz="2400" dirty="0"/>
            </a:br>
            <a:r>
              <a:rPr lang="en-US" sz="2400" dirty="0"/>
              <a:t>Simplify the process as much as possible</a:t>
            </a:r>
            <a:br>
              <a:rPr lang="en-US" sz="2400" dirty="0"/>
            </a:br>
            <a:endParaRPr lang="en-US" sz="2400" dirty="0"/>
          </a:p>
          <a:p>
            <a:r>
              <a:rPr lang="en-US" sz="2400" dirty="0"/>
              <a:t>Community awareness</a:t>
            </a:r>
            <a:br>
              <a:rPr lang="en-US" sz="2400" dirty="0"/>
            </a:br>
            <a:r>
              <a:rPr lang="en-US" sz="2400" dirty="0"/>
              <a:t>Posters</a:t>
            </a:r>
            <a:br>
              <a:rPr lang="en-US" sz="2400" dirty="0"/>
            </a:br>
            <a:r>
              <a:rPr lang="en-US" sz="2400" dirty="0"/>
              <a:t>Factsheets</a:t>
            </a:r>
            <a:br>
              <a:rPr lang="en-US" sz="2400" dirty="0"/>
            </a:br>
            <a:r>
              <a:rPr lang="en-US" sz="2400" dirty="0"/>
              <a:t>Census visibility - logos</a:t>
            </a:r>
            <a:br>
              <a:rPr lang="en-US" sz="2400" dirty="0"/>
            </a:br>
            <a:endParaRPr lang="en-US" sz="2400" dirty="0"/>
          </a:p>
          <a:p>
            <a:r>
              <a:rPr lang="en-US" sz="2400" dirty="0"/>
              <a:t>Questionnaire Assistance</a:t>
            </a:r>
            <a:br>
              <a:rPr lang="en-US" sz="2400" dirty="0"/>
            </a:br>
            <a:r>
              <a:rPr lang="en-US" sz="2400" dirty="0"/>
              <a:t>2010 Census – Questionnaire Assistance Centers (QACs)</a:t>
            </a:r>
            <a:br>
              <a:rPr lang="en-US" sz="2400" dirty="0"/>
            </a:br>
            <a:r>
              <a:rPr lang="en-US" sz="2400" dirty="0"/>
              <a:t>2020 Census – Census Questionnaire Assistance (CQA)</a:t>
            </a:r>
            <a:br>
              <a:rPr lang="en-US" sz="2400" dirty="0"/>
            </a:br>
            <a:r>
              <a:rPr lang="en-US" sz="2400" dirty="0"/>
              <a:t>                            Internet (chat), phone, and POSSIBLY MQAC</a:t>
            </a:r>
          </a:p>
        </p:txBody>
      </p:sp>
    </p:spTree>
    <p:extLst>
      <p:ext uri="{BB962C8B-B14F-4D97-AF65-F5344CB8AC3E}">
        <p14:creationId xmlns:p14="http://schemas.microsoft.com/office/powerpoint/2010/main" val="68084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4C99F-82A2-4665-80AA-33C3C921F9AB}"/>
              </a:ext>
            </a:extLst>
          </p:cNvPr>
          <p:cNvSpPr>
            <a:spLocks noGrp="1"/>
          </p:cNvSpPr>
          <p:nvPr>
            <p:ph type="body" idx="1"/>
          </p:nvPr>
        </p:nvSpPr>
        <p:spPr>
          <a:xfrm>
            <a:off x="987982" y="256381"/>
            <a:ext cx="7729298" cy="823912"/>
          </a:xfrm>
        </p:spPr>
        <p:txBody>
          <a:bodyPr>
            <a:normAutofit/>
          </a:bodyPr>
          <a:lstStyle/>
          <a:p>
            <a:r>
              <a:rPr lang="en-US" sz="3200" dirty="0">
                <a:solidFill>
                  <a:schemeClr val="bg1"/>
                </a:solidFill>
              </a:rPr>
              <a:t>Here’s Where to Start</a:t>
            </a:r>
          </a:p>
        </p:txBody>
      </p:sp>
      <p:sp>
        <p:nvSpPr>
          <p:cNvPr id="3" name="Content Placeholder 2">
            <a:extLst>
              <a:ext uri="{FF2B5EF4-FFF2-40B4-BE49-F238E27FC236}">
                <a16:creationId xmlns:a16="http://schemas.microsoft.com/office/drawing/2014/main" id="{667CCCEC-5150-4773-822D-BCB189DB7D02}"/>
              </a:ext>
            </a:extLst>
          </p:cNvPr>
          <p:cNvSpPr>
            <a:spLocks noGrp="1"/>
          </p:cNvSpPr>
          <p:nvPr>
            <p:ph sz="half" idx="2"/>
          </p:nvPr>
        </p:nvSpPr>
        <p:spPr>
          <a:xfrm>
            <a:off x="629842" y="1269999"/>
            <a:ext cx="7885508" cy="5331619"/>
          </a:xfrm>
        </p:spPr>
        <p:txBody>
          <a:bodyPr>
            <a:normAutofit/>
          </a:bodyPr>
          <a:lstStyle/>
          <a:p>
            <a:r>
              <a:rPr lang="en-US" sz="2400" dirty="0"/>
              <a:t>Start/join a Complete Count Committee</a:t>
            </a:r>
            <a:br>
              <a:rPr lang="en-US" sz="2400" dirty="0"/>
            </a:br>
            <a:r>
              <a:rPr lang="en-US" sz="2400" dirty="0"/>
              <a:t>Stay connected with the NC CCC</a:t>
            </a:r>
          </a:p>
          <a:p>
            <a:r>
              <a:rPr lang="en-US" sz="2400" dirty="0"/>
              <a:t>Involve agency partners - staff and customers</a:t>
            </a:r>
          </a:p>
          <a:p>
            <a:r>
              <a:rPr lang="en-US" sz="2400" dirty="0"/>
              <a:t>Leverage your existing resources</a:t>
            </a:r>
            <a:br>
              <a:rPr lang="en-US" sz="2400" dirty="0"/>
            </a:br>
            <a:r>
              <a:rPr lang="en-US" sz="2400" dirty="0"/>
              <a:t/>
            </a:r>
            <a:br>
              <a:rPr lang="en-US" sz="2400" dirty="0"/>
            </a:br>
            <a:r>
              <a:rPr lang="en-US" sz="2400" dirty="0"/>
              <a:t>Add the NC Census Logo to your website and email taglines</a:t>
            </a:r>
            <a:br>
              <a:rPr lang="en-US" sz="2400" dirty="0"/>
            </a:br>
            <a:r>
              <a:rPr lang="en-US" sz="2400" dirty="0"/>
              <a:t/>
            </a:r>
            <a:br>
              <a:rPr lang="en-US" sz="2400" dirty="0"/>
            </a:br>
            <a:r>
              <a:rPr lang="en-US" sz="2400" dirty="0"/>
              <a:t>Link to census.nc.gov</a:t>
            </a:r>
            <a:br>
              <a:rPr lang="en-US" sz="2400" dirty="0"/>
            </a:br>
            <a:r>
              <a:rPr lang="en-US" sz="2400" dirty="0"/>
              <a:t/>
            </a:r>
            <a:br>
              <a:rPr lang="en-US" sz="2400" dirty="0"/>
            </a:br>
            <a:r>
              <a:rPr lang="en-US" sz="2400" dirty="0"/>
              <a:t>Use #</a:t>
            </a:r>
            <a:r>
              <a:rPr lang="en-US" sz="2400" dirty="0" err="1"/>
              <a:t>MakeNCCount</a:t>
            </a:r>
            <a:r>
              <a:rPr lang="en-US" sz="2400" dirty="0"/>
              <a:t> and @</a:t>
            </a:r>
            <a:r>
              <a:rPr lang="en-US" sz="2400" dirty="0" err="1"/>
              <a:t>NCCensus</a:t>
            </a:r>
            <a:r>
              <a:rPr lang="en-US" sz="2400" dirty="0"/>
              <a:t> on social media</a:t>
            </a:r>
            <a:br>
              <a:rPr lang="en-US" sz="2400" dirty="0"/>
            </a:br>
            <a:r>
              <a:rPr lang="en-US" sz="2400" dirty="0"/>
              <a:t/>
            </a:r>
            <a:br>
              <a:rPr lang="en-US" sz="2400" dirty="0"/>
            </a:br>
            <a:r>
              <a:rPr lang="en-US" sz="2400" dirty="0"/>
              <a:t>Include Census logo, reference, or content on standard work processes (mailings, documents, listservs, blogs, etc.) </a:t>
            </a:r>
            <a:br>
              <a:rPr lang="en-US" sz="2400" dirty="0"/>
            </a:br>
            <a:r>
              <a:rPr lang="en-US" sz="2400" dirty="0"/>
              <a:t/>
            </a:r>
            <a:br>
              <a:rPr lang="en-US" sz="2400" dirty="0"/>
            </a:br>
            <a:r>
              <a:rPr lang="en-US" sz="2400" dirty="0"/>
              <a:t>Add Census message at conferences</a:t>
            </a:r>
          </a:p>
        </p:txBody>
      </p:sp>
    </p:spTree>
    <p:extLst>
      <p:ext uri="{BB962C8B-B14F-4D97-AF65-F5344CB8AC3E}">
        <p14:creationId xmlns:p14="http://schemas.microsoft.com/office/powerpoint/2010/main" val="66002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D0D7E-798C-45A5-9545-9EA59EF104E6}"/>
              </a:ext>
            </a:extLst>
          </p:cNvPr>
          <p:cNvSpPr>
            <a:spLocks noGrp="1"/>
          </p:cNvSpPr>
          <p:nvPr>
            <p:ph type="body" idx="1"/>
          </p:nvPr>
        </p:nvSpPr>
        <p:spPr>
          <a:xfrm>
            <a:off x="975282" y="228601"/>
            <a:ext cx="7729298" cy="823912"/>
          </a:xfrm>
        </p:spPr>
        <p:txBody>
          <a:bodyPr>
            <a:normAutofit/>
          </a:bodyPr>
          <a:lstStyle/>
          <a:p>
            <a:r>
              <a:rPr lang="en-US" sz="4000" dirty="0">
                <a:solidFill>
                  <a:schemeClr val="bg1"/>
                </a:solidFill>
              </a:rPr>
              <a:t>You May Have Heard …</a:t>
            </a:r>
            <a:endParaRPr lang="en-US" sz="4000" dirty="0"/>
          </a:p>
        </p:txBody>
      </p:sp>
      <p:pic>
        <p:nvPicPr>
          <p:cNvPr id="5" name="Picture 4">
            <a:extLst>
              <a:ext uri="{FF2B5EF4-FFF2-40B4-BE49-F238E27FC236}">
                <a16:creationId xmlns:a16="http://schemas.microsoft.com/office/drawing/2014/main" id="{187405CC-40D6-4267-822D-E0EFFAEB0A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1400" y="3603844"/>
            <a:ext cx="2799080" cy="2542955"/>
          </a:xfrm>
          <a:prstGeom prst="rect">
            <a:avLst/>
          </a:prstGeom>
          <a:noFill/>
          <a:ln w="9525">
            <a:noFill/>
            <a:miter lim="800000"/>
            <a:headEnd/>
            <a:tailEnd/>
          </a:ln>
        </p:spPr>
      </p:pic>
      <p:pic>
        <p:nvPicPr>
          <p:cNvPr id="6" name="Picture 4">
            <a:extLst>
              <a:ext uri="{FF2B5EF4-FFF2-40B4-BE49-F238E27FC236}">
                <a16:creationId xmlns:a16="http://schemas.microsoft.com/office/drawing/2014/main" id="{92597598-F94B-4F36-9C20-A26B1EB005B8}"/>
              </a:ext>
            </a:extLst>
          </p:cNvPr>
          <p:cNvPicPr>
            <a:picLocks noChangeAspect="1" noChangeArrowheads="1"/>
          </p:cNvPicPr>
          <p:nvPr/>
        </p:nvPicPr>
        <p:blipFill>
          <a:blip r:embed="rId4" cstate="print"/>
          <a:srcRect/>
          <a:stretch>
            <a:fillRect/>
          </a:stretch>
        </p:blipFill>
        <p:spPr bwMode="auto">
          <a:xfrm>
            <a:off x="482601" y="3026833"/>
            <a:ext cx="5080000" cy="3272367"/>
          </a:xfrm>
          <a:prstGeom prst="rect">
            <a:avLst/>
          </a:prstGeom>
          <a:noFill/>
          <a:ln w="9525">
            <a:noFill/>
            <a:miter lim="800000"/>
            <a:headEnd/>
            <a:tailEnd/>
          </a:ln>
        </p:spPr>
      </p:pic>
      <p:pic>
        <p:nvPicPr>
          <p:cNvPr id="7" name="Picture 5">
            <a:extLst>
              <a:ext uri="{FF2B5EF4-FFF2-40B4-BE49-F238E27FC236}">
                <a16:creationId xmlns:a16="http://schemas.microsoft.com/office/drawing/2014/main" id="{2F482ECC-8D8E-474F-9311-C7D84B2A4ECB}"/>
              </a:ext>
            </a:extLst>
          </p:cNvPr>
          <p:cNvPicPr>
            <a:picLocks noChangeAspect="1" noChangeArrowheads="1"/>
          </p:cNvPicPr>
          <p:nvPr/>
        </p:nvPicPr>
        <p:blipFill>
          <a:blip r:embed="rId5" cstate="print"/>
          <a:srcRect/>
          <a:stretch>
            <a:fillRect/>
          </a:stretch>
        </p:blipFill>
        <p:spPr bwMode="auto">
          <a:xfrm>
            <a:off x="6580932" y="1181723"/>
            <a:ext cx="2339548" cy="2422121"/>
          </a:xfrm>
          <a:prstGeom prst="rect">
            <a:avLst/>
          </a:prstGeom>
          <a:noFill/>
          <a:ln w="9525">
            <a:noFill/>
            <a:miter lim="800000"/>
            <a:headEnd/>
            <a:tailEnd/>
          </a:ln>
        </p:spPr>
      </p:pic>
      <p:pic>
        <p:nvPicPr>
          <p:cNvPr id="8" name="Content Placeholder 7">
            <a:extLst>
              <a:ext uri="{FF2B5EF4-FFF2-40B4-BE49-F238E27FC236}">
                <a16:creationId xmlns:a16="http://schemas.microsoft.com/office/drawing/2014/main" id="{159E6E3B-717D-42E2-90BC-BA014483F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bwMode="auto">
          <a:xfrm>
            <a:off x="223520" y="1354830"/>
            <a:ext cx="6268085" cy="148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080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DE1A109-ADE6-449E-B93A-6C28307C34C7}"/>
              </a:ext>
            </a:extLst>
          </p:cNvPr>
          <p:cNvGraphicFramePr>
            <a:graphicFrameLocks noGrp="1"/>
          </p:cNvGraphicFramePr>
          <p:nvPr>
            <p:ph idx="1"/>
          </p:nvPr>
        </p:nvGraphicFramePr>
        <p:xfrm>
          <a:off x="731838" y="381000"/>
          <a:ext cx="7878762"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9491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AB34A-8F82-4AC3-B09B-C129EE3291DE}"/>
              </a:ext>
            </a:extLst>
          </p:cNvPr>
          <p:cNvSpPr>
            <a:spLocks noGrp="1"/>
          </p:cNvSpPr>
          <p:nvPr>
            <p:ph type="body" idx="1"/>
          </p:nvPr>
        </p:nvSpPr>
        <p:spPr>
          <a:xfrm>
            <a:off x="1000975" y="401597"/>
            <a:ext cx="7729298" cy="627104"/>
          </a:xfrm>
        </p:spPr>
        <p:txBody>
          <a:bodyPr>
            <a:normAutofit/>
          </a:bodyPr>
          <a:lstStyle/>
          <a:p>
            <a:r>
              <a:rPr lang="en-US" sz="3000" dirty="0">
                <a:solidFill>
                  <a:schemeClr val="bg1"/>
                </a:solidFill>
                <a:latin typeface="+mj-lt"/>
              </a:rPr>
              <a:t>ROAM – https://www.census.gov/roam</a:t>
            </a:r>
          </a:p>
        </p:txBody>
      </p:sp>
      <p:pic>
        <p:nvPicPr>
          <p:cNvPr id="4" name="Content Placeholder 5">
            <a:hlinkClick r:id="rId3"/>
            <a:extLst>
              <a:ext uri="{FF2B5EF4-FFF2-40B4-BE49-F238E27FC236}">
                <a16:creationId xmlns:a16="http://schemas.microsoft.com/office/drawing/2014/main" id="{0FA4D42A-26A4-49A9-9B39-C5CE158A8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400" y="1028702"/>
            <a:ext cx="5968999" cy="5829298"/>
          </a:xfrm>
          <a:prstGeom prst="rect">
            <a:avLst/>
          </a:prstGeom>
        </p:spPr>
      </p:pic>
    </p:spTree>
    <p:extLst>
      <p:ext uri="{BB962C8B-B14F-4D97-AF65-F5344CB8AC3E}">
        <p14:creationId xmlns:p14="http://schemas.microsoft.com/office/powerpoint/2010/main" val="234051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AB34A-8F82-4AC3-B09B-C129EE3291DE}"/>
              </a:ext>
            </a:extLst>
          </p:cNvPr>
          <p:cNvSpPr>
            <a:spLocks noGrp="1"/>
          </p:cNvSpPr>
          <p:nvPr>
            <p:ph type="body" idx="1"/>
          </p:nvPr>
        </p:nvSpPr>
        <p:spPr>
          <a:xfrm>
            <a:off x="983218" y="425880"/>
            <a:ext cx="8300481" cy="933020"/>
          </a:xfrm>
        </p:spPr>
        <p:txBody>
          <a:bodyPr>
            <a:normAutofit/>
          </a:bodyPr>
          <a:lstStyle/>
          <a:p>
            <a:r>
              <a:rPr lang="en-US" sz="3000" dirty="0">
                <a:solidFill>
                  <a:schemeClr val="bg1"/>
                </a:solidFill>
                <a:latin typeface="+mj-lt"/>
              </a:rPr>
              <a:t>Census Engagement Navigator</a:t>
            </a:r>
            <a:br>
              <a:rPr lang="en-US" sz="3000" dirty="0">
                <a:solidFill>
                  <a:schemeClr val="bg1"/>
                </a:solidFill>
                <a:latin typeface="+mj-lt"/>
              </a:rPr>
            </a:br>
            <a:r>
              <a:rPr lang="en-US" sz="1900" dirty="0">
                <a:solidFill>
                  <a:srgbClr val="FF0000"/>
                </a:solidFill>
                <a:latin typeface="Calibri" panose="020F0502020204030204" pitchFamily="34" charset="0"/>
                <a:cs typeface="Calibri" panose="020F0502020204030204" pitchFamily="34" charset="0"/>
              </a:rPr>
              <a:t>https://www.census.gov/library/visualizations/interactive/engagement.html</a:t>
            </a:r>
            <a:endParaRPr lang="en-US" sz="1900" dirty="0">
              <a:solidFill>
                <a:schemeClr val="bg1"/>
              </a:solidFill>
              <a:latin typeface="+mj-lt"/>
            </a:endParaRPr>
          </a:p>
        </p:txBody>
      </p:sp>
      <p:pic>
        <p:nvPicPr>
          <p:cNvPr id="4" name="Content Placeholder 6">
            <a:hlinkClick r:id="rId3"/>
            <a:extLst>
              <a:ext uri="{FF2B5EF4-FFF2-40B4-BE49-F238E27FC236}">
                <a16:creationId xmlns:a16="http://schemas.microsoft.com/office/drawing/2014/main" id="{7A7041BE-903E-43F1-BB0B-D0CE5734F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350" y="1358900"/>
            <a:ext cx="6774122" cy="5502678"/>
          </a:xfrm>
          <a:prstGeom prst="rect">
            <a:avLst/>
          </a:prstGeom>
        </p:spPr>
      </p:pic>
    </p:spTree>
    <p:extLst>
      <p:ext uri="{BB962C8B-B14F-4D97-AF65-F5344CB8AC3E}">
        <p14:creationId xmlns:p14="http://schemas.microsoft.com/office/powerpoint/2010/main" val="200856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92F52D9-F65B-416B-A588-87165493ED21}"/>
              </a:ext>
            </a:extLst>
          </p:cNvPr>
          <p:cNvSpPr txBox="1">
            <a:spLocks/>
          </p:cNvSpPr>
          <p:nvPr/>
        </p:nvSpPr>
        <p:spPr>
          <a:xfrm>
            <a:off x="983218" y="425880"/>
            <a:ext cx="8300481" cy="81194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500" b="1"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b="1"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9pPr>
          </a:lstStyle>
          <a:p>
            <a:r>
              <a:rPr lang="en-US" sz="3000" dirty="0">
                <a:solidFill>
                  <a:schemeClr val="bg1"/>
                </a:solidFill>
                <a:latin typeface="+mj-lt"/>
              </a:rPr>
              <a:t>Type of Enumeration Area (TEA) Viewer</a:t>
            </a:r>
            <a:br>
              <a:rPr lang="en-US" sz="3000" dirty="0">
                <a:solidFill>
                  <a:schemeClr val="bg1"/>
                </a:solidFill>
                <a:latin typeface="+mj-lt"/>
              </a:rPr>
            </a:br>
            <a:endParaRPr lang="en-US" sz="1900" dirty="0">
              <a:solidFill>
                <a:schemeClr val="bg1"/>
              </a:solidFill>
              <a:latin typeface="+mj-lt"/>
            </a:endParaRPr>
          </a:p>
        </p:txBody>
      </p:sp>
      <p:pic>
        <p:nvPicPr>
          <p:cNvPr id="7" name="Picture 6">
            <a:extLst>
              <a:ext uri="{FF2B5EF4-FFF2-40B4-BE49-F238E27FC236}">
                <a16:creationId xmlns:a16="http://schemas.microsoft.com/office/drawing/2014/main" id="{0C84447A-D822-440A-B554-4DFDA3846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8" y="1237827"/>
            <a:ext cx="9104732" cy="5480473"/>
          </a:xfrm>
          <a:prstGeom prst="rect">
            <a:avLst/>
          </a:prstGeom>
        </p:spPr>
      </p:pic>
    </p:spTree>
    <p:extLst>
      <p:ext uri="{BB962C8B-B14F-4D97-AF65-F5344CB8AC3E}">
        <p14:creationId xmlns:p14="http://schemas.microsoft.com/office/powerpoint/2010/main" val="239811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AB34A-8F82-4AC3-B09B-C129EE3291DE}"/>
              </a:ext>
            </a:extLst>
          </p:cNvPr>
          <p:cNvSpPr>
            <a:spLocks noGrp="1"/>
          </p:cNvSpPr>
          <p:nvPr>
            <p:ph type="body" idx="1"/>
          </p:nvPr>
        </p:nvSpPr>
        <p:spPr>
          <a:xfrm>
            <a:off x="1059229" y="454733"/>
            <a:ext cx="7729298" cy="561268"/>
          </a:xfrm>
        </p:spPr>
        <p:txBody>
          <a:bodyPr>
            <a:normAutofit/>
          </a:bodyPr>
          <a:lstStyle/>
          <a:p>
            <a:r>
              <a:rPr lang="en-US" sz="3000" dirty="0">
                <a:solidFill>
                  <a:schemeClr val="bg1"/>
                </a:solidFill>
                <a:latin typeface="+mj-lt"/>
              </a:rPr>
              <a:t>NC Census Website – https://census.nc.gov</a:t>
            </a:r>
          </a:p>
        </p:txBody>
      </p:sp>
      <p:pic>
        <p:nvPicPr>
          <p:cNvPr id="9" name="Picture 8">
            <a:extLst>
              <a:ext uri="{FF2B5EF4-FFF2-40B4-BE49-F238E27FC236}">
                <a16:creationId xmlns:a16="http://schemas.microsoft.com/office/drawing/2014/main" id="{05785C97-B7AA-470C-9F92-CEDA96C14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228" y="1133693"/>
            <a:ext cx="7576771" cy="5547063"/>
          </a:xfrm>
          <a:prstGeom prst="rect">
            <a:avLst/>
          </a:prstGeom>
        </p:spPr>
      </p:pic>
    </p:spTree>
    <p:extLst>
      <p:ext uri="{BB962C8B-B14F-4D97-AF65-F5344CB8AC3E}">
        <p14:creationId xmlns:p14="http://schemas.microsoft.com/office/powerpoint/2010/main" val="1844059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92F52D9-F65B-416B-A588-87165493ED21}"/>
              </a:ext>
            </a:extLst>
          </p:cNvPr>
          <p:cNvSpPr txBox="1">
            <a:spLocks/>
          </p:cNvSpPr>
          <p:nvPr/>
        </p:nvSpPr>
        <p:spPr>
          <a:xfrm>
            <a:off x="983218" y="425880"/>
            <a:ext cx="8300481" cy="85682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500" b="1"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b="1"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9pPr>
          </a:lstStyle>
          <a:p>
            <a:r>
              <a:rPr lang="en-US" sz="3000" dirty="0">
                <a:solidFill>
                  <a:schemeClr val="bg1"/>
                </a:solidFill>
                <a:latin typeface="+mj-lt"/>
              </a:rPr>
              <a:t>North Carolina County Profiles</a:t>
            </a:r>
            <a:br>
              <a:rPr lang="en-US" sz="3000" dirty="0">
                <a:solidFill>
                  <a:schemeClr val="bg1"/>
                </a:solidFill>
                <a:latin typeface="+mj-lt"/>
              </a:rPr>
            </a:br>
            <a:endParaRPr lang="en-US" sz="1900" dirty="0">
              <a:solidFill>
                <a:schemeClr val="bg1"/>
              </a:solidFill>
              <a:latin typeface="+mj-lt"/>
            </a:endParaRPr>
          </a:p>
        </p:txBody>
      </p:sp>
      <p:pic>
        <p:nvPicPr>
          <p:cNvPr id="7" name="Picture 6">
            <a:extLst>
              <a:ext uri="{FF2B5EF4-FFF2-40B4-BE49-F238E27FC236}">
                <a16:creationId xmlns:a16="http://schemas.microsoft.com/office/drawing/2014/main" id="{0C84447A-D822-440A-B554-4DFDA3846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128113"/>
            <a:ext cx="8521700" cy="5717187"/>
          </a:xfrm>
          <a:prstGeom prst="rect">
            <a:avLst/>
          </a:prstGeom>
        </p:spPr>
      </p:pic>
    </p:spTree>
    <p:extLst>
      <p:ext uri="{BB962C8B-B14F-4D97-AF65-F5344CB8AC3E}">
        <p14:creationId xmlns:p14="http://schemas.microsoft.com/office/powerpoint/2010/main" val="1938414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80A94D18-CACE-4607-A391-665F3FB5B24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44929" y="1101266"/>
            <a:ext cx="7729299" cy="5744034"/>
          </a:xfrm>
        </p:spPr>
      </p:pic>
      <p:sp>
        <p:nvSpPr>
          <p:cNvPr id="6" name="Text Placeholder 1">
            <a:extLst>
              <a:ext uri="{FF2B5EF4-FFF2-40B4-BE49-F238E27FC236}">
                <a16:creationId xmlns:a16="http://schemas.microsoft.com/office/drawing/2014/main" id="{A855A308-DD9B-4920-893A-9BA585D2D094}"/>
              </a:ext>
            </a:extLst>
          </p:cNvPr>
          <p:cNvSpPr>
            <a:spLocks noGrp="1"/>
          </p:cNvSpPr>
          <p:nvPr>
            <p:ph type="body" idx="1"/>
          </p:nvPr>
        </p:nvSpPr>
        <p:spPr>
          <a:xfrm>
            <a:off x="1059229" y="454733"/>
            <a:ext cx="7729298" cy="548567"/>
          </a:xfrm>
        </p:spPr>
        <p:txBody>
          <a:bodyPr>
            <a:normAutofit fontScale="62500" lnSpcReduction="20000"/>
          </a:bodyPr>
          <a:lstStyle/>
          <a:p>
            <a:r>
              <a:rPr lang="en-US" sz="3000" dirty="0">
                <a:solidFill>
                  <a:schemeClr val="bg1"/>
                </a:solidFill>
                <a:latin typeface="+mj-lt"/>
              </a:rPr>
              <a:t>Census Toolkit </a:t>
            </a:r>
            <a:br>
              <a:rPr lang="en-US" sz="3000" dirty="0">
                <a:solidFill>
                  <a:schemeClr val="bg1"/>
                </a:solidFill>
                <a:latin typeface="+mj-lt"/>
              </a:rPr>
            </a:br>
            <a:r>
              <a:rPr lang="en-US" sz="3000" dirty="0">
                <a:solidFill>
                  <a:schemeClr val="bg1"/>
                </a:solidFill>
                <a:latin typeface="+mj-lt"/>
              </a:rPr>
              <a:t>https://www.census.gov/partners/toolkit.pdf</a:t>
            </a:r>
          </a:p>
        </p:txBody>
      </p:sp>
    </p:spTree>
    <p:extLst>
      <p:ext uri="{BB962C8B-B14F-4D97-AF65-F5344CB8AC3E}">
        <p14:creationId xmlns:p14="http://schemas.microsoft.com/office/powerpoint/2010/main" val="1365168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4C99F-82A2-4665-80AA-33C3C921F9AB}"/>
              </a:ext>
            </a:extLst>
          </p:cNvPr>
          <p:cNvSpPr>
            <a:spLocks noGrp="1"/>
          </p:cNvSpPr>
          <p:nvPr>
            <p:ph type="body" idx="1"/>
          </p:nvPr>
        </p:nvSpPr>
        <p:spPr>
          <a:xfrm>
            <a:off x="987982" y="256381"/>
            <a:ext cx="7729298" cy="823912"/>
          </a:xfrm>
        </p:spPr>
        <p:txBody>
          <a:bodyPr>
            <a:normAutofit/>
          </a:bodyPr>
          <a:lstStyle/>
          <a:p>
            <a:r>
              <a:rPr lang="en-US" sz="3200" dirty="0">
                <a:solidFill>
                  <a:schemeClr val="bg1"/>
                </a:solidFill>
              </a:rPr>
              <a:t>Getting to the Data</a:t>
            </a:r>
          </a:p>
        </p:txBody>
      </p:sp>
      <p:pic>
        <p:nvPicPr>
          <p:cNvPr id="1026" name="Picture 2" descr="Image result for data">
            <a:extLst>
              <a:ext uri="{FF2B5EF4-FFF2-40B4-BE49-F238E27FC236}">
                <a16:creationId xmlns:a16="http://schemas.microsoft.com/office/drawing/2014/main" id="{EED2DEA9-9ADD-494D-BDF0-F42F2956E4E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52193" y="1206500"/>
            <a:ext cx="8639614" cy="539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63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4C99F-82A2-4665-80AA-33C3C921F9AB}"/>
              </a:ext>
            </a:extLst>
          </p:cNvPr>
          <p:cNvSpPr>
            <a:spLocks noGrp="1"/>
          </p:cNvSpPr>
          <p:nvPr>
            <p:ph type="body" idx="1"/>
          </p:nvPr>
        </p:nvSpPr>
        <p:spPr>
          <a:xfrm>
            <a:off x="987982" y="256380"/>
            <a:ext cx="7729298" cy="1407319"/>
          </a:xfrm>
        </p:spPr>
        <p:txBody>
          <a:bodyPr>
            <a:normAutofit/>
          </a:bodyPr>
          <a:lstStyle/>
          <a:p>
            <a:r>
              <a:rPr lang="en-US" sz="3200" dirty="0">
                <a:solidFill>
                  <a:schemeClr val="bg1"/>
                </a:solidFill>
              </a:rPr>
              <a:t>American </a:t>
            </a:r>
            <a:r>
              <a:rPr lang="en-US" sz="3200" dirty="0" err="1">
                <a:solidFill>
                  <a:schemeClr val="bg1"/>
                </a:solidFill>
              </a:rPr>
              <a:t>FactFinder</a:t>
            </a:r>
            <a:endParaRPr lang="en-US" sz="3200" dirty="0">
              <a:solidFill>
                <a:schemeClr val="bg1"/>
              </a:solidFill>
            </a:endParaRPr>
          </a:p>
          <a:p>
            <a:r>
              <a:rPr lang="en-US" sz="3200" dirty="0">
                <a:solidFill>
                  <a:srgbClr val="C00000"/>
                </a:solidFill>
              </a:rPr>
              <a:t>Factfinder.census.gov</a:t>
            </a:r>
          </a:p>
        </p:txBody>
      </p:sp>
      <p:pic>
        <p:nvPicPr>
          <p:cNvPr id="1026" name="Picture 2">
            <a:extLst>
              <a:ext uri="{FF2B5EF4-FFF2-40B4-BE49-F238E27FC236}">
                <a16:creationId xmlns:a16="http://schemas.microsoft.com/office/drawing/2014/main" id="{EED2DEA9-9ADD-494D-BDF0-F42F2956E4E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0" y="1641075"/>
            <a:ext cx="9143999" cy="50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73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4C99F-82A2-4665-80AA-33C3C921F9AB}"/>
              </a:ext>
            </a:extLst>
          </p:cNvPr>
          <p:cNvSpPr>
            <a:spLocks noGrp="1"/>
          </p:cNvSpPr>
          <p:nvPr>
            <p:ph type="body" idx="1"/>
          </p:nvPr>
        </p:nvSpPr>
        <p:spPr>
          <a:xfrm>
            <a:off x="987982" y="256380"/>
            <a:ext cx="7729298" cy="1407319"/>
          </a:xfrm>
        </p:spPr>
        <p:txBody>
          <a:bodyPr>
            <a:normAutofit/>
          </a:bodyPr>
          <a:lstStyle/>
          <a:p>
            <a:r>
              <a:rPr lang="en-US" sz="3200" dirty="0">
                <a:solidFill>
                  <a:schemeClr val="bg1"/>
                </a:solidFill>
              </a:rPr>
              <a:t>Census.gov</a:t>
            </a:r>
          </a:p>
          <a:p>
            <a:r>
              <a:rPr lang="en-US" sz="3200" dirty="0">
                <a:solidFill>
                  <a:srgbClr val="C00000"/>
                </a:solidFill>
              </a:rPr>
              <a:t>Data.census.gov</a:t>
            </a:r>
          </a:p>
        </p:txBody>
      </p:sp>
      <p:pic>
        <p:nvPicPr>
          <p:cNvPr id="1026" name="Picture 2">
            <a:extLst>
              <a:ext uri="{FF2B5EF4-FFF2-40B4-BE49-F238E27FC236}">
                <a16:creationId xmlns:a16="http://schemas.microsoft.com/office/drawing/2014/main" id="{EED2DEA9-9ADD-494D-BDF0-F42F2956E4E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0" y="1814466"/>
            <a:ext cx="9143999" cy="476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795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ovaroma.org/vici/images/thumb/Census_courtesy_of_Vroma.jpg/360px-Census_courtesy_of_Vroma.jpg">
            <a:extLst>
              <a:ext uri="{FF2B5EF4-FFF2-40B4-BE49-F238E27FC236}">
                <a16:creationId xmlns:a16="http://schemas.microsoft.com/office/drawing/2014/main" id="{DE940B5D-8A93-4E46-BDE5-A7D13AB6412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108200" y="1155765"/>
            <a:ext cx="5143500" cy="38290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6AA7BB-43FA-4FB6-A03B-7D3E8ADD49E1}"/>
              </a:ext>
            </a:extLst>
          </p:cNvPr>
          <p:cNvSpPr txBox="1">
            <a:spLocks/>
          </p:cNvSpPr>
          <p:nvPr/>
        </p:nvSpPr>
        <p:spPr>
          <a:xfrm>
            <a:off x="1225550" y="554963"/>
            <a:ext cx="6692900" cy="431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Census Origins</a:t>
            </a:r>
          </a:p>
        </p:txBody>
      </p:sp>
      <p:sp>
        <p:nvSpPr>
          <p:cNvPr id="6" name="Content Placeholder 2">
            <a:extLst>
              <a:ext uri="{FF2B5EF4-FFF2-40B4-BE49-F238E27FC236}">
                <a16:creationId xmlns:a16="http://schemas.microsoft.com/office/drawing/2014/main" id="{AA301754-150C-49D3-9E4C-FC93AEF79BDC}"/>
              </a:ext>
            </a:extLst>
          </p:cNvPr>
          <p:cNvSpPr txBox="1">
            <a:spLocks/>
          </p:cNvSpPr>
          <p:nvPr/>
        </p:nvSpPr>
        <p:spPr>
          <a:xfrm>
            <a:off x="469900" y="4702968"/>
            <a:ext cx="8293100" cy="20534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Rome</a:t>
            </a:r>
          </a:p>
          <a:p>
            <a:pPr lvl="1"/>
            <a:r>
              <a:rPr lang="en-US" dirty="0"/>
              <a:t>Census from </a:t>
            </a:r>
            <a:r>
              <a:rPr lang="en-US" dirty="0" err="1"/>
              <a:t>censere</a:t>
            </a:r>
            <a:r>
              <a:rPr lang="en-US" dirty="0"/>
              <a:t> – “to estimate”</a:t>
            </a:r>
          </a:p>
          <a:p>
            <a:pPr lvl="1"/>
            <a:r>
              <a:rPr lang="en-US" dirty="0"/>
              <a:t>Servius Tullius, 6</a:t>
            </a:r>
            <a:r>
              <a:rPr lang="en-US" baseline="30000" dirty="0"/>
              <a:t>th</a:t>
            </a:r>
            <a:r>
              <a:rPr lang="en-US" dirty="0"/>
              <a:t> King of Rome, 575-535 BCE</a:t>
            </a:r>
          </a:p>
          <a:p>
            <a:pPr lvl="1"/>
            <a:r>
              <a:rPr lang="en-US" dirty="0"/>
              <a:t>Censor was a magistrate responsible for counting the population, supervising public morality, and overseeing government finances</a:t>
            </a:r>
          </a:p>
        </p:txBody>
      </p:sp>
    </p:spTree>
    <p:extLst>
      <p:ext uri="{BB962C8B-B14F-4D97-AF65-F5344CB8AC3E}">
        <p14:creationId xmlns:p14="http://schemas.microsoft.com/office/powerpoint/2010/main" val="2573824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874337" y="2871787"/>
            <a:ext cx="4586288" cy="557213"/>
          </a:xfrm>
        </p:spPr>
        <p:txBody>
          <a:bodyPr>
            <a:normAutofit fontScale="90000"/>
          </a:bodyPr>
          <a:lstStyle/>
          <a:p>
            <a:pPr eaLnBrk="1" hangingPunct="1"/>
            <a:r>
              <a:rPr lang="en-US" dirty="0">
                <a:latin typeface="Calibri" panose="020F0502020204030204" pitchFamily="34" charset="0"/>
              </a:rPr>
              <a:t>Contact</a:t>
            </a:r>
          </a:p>
        </p:txBody>
      </p:sp>
      <p:sp>
        <p:nvSpPr>
          <p:cNvPr id="37891" name="Content Placeholder 2"/>
          <p:cNvSpPr>
            <a:spLocks noGrp="1"/>
          </p:cNvSpPr>
          <p:nvPr>
            <p:ph idx="1"/>
          </p:nvPr>
        </p:nvSpPr>
        <p:spPr>
          <a:xfrm>
            <a:off x="1568818" y="3496278"/>
            <a:ext cx="5374397" cy="2381949"/>
          </a:xfrm>
        </p:spPr>
        <p:txBody>
          <a:bodyPr>
            <a:normAutofit/>
          </a:bodyPr>
          <a:lstStyle/>
          <a:p>
            <a:pPr marL="64294" indent="0">
              <a:buNone/>
            </a:pPr>
            <a:r>
              <a:rPr lang="en-US" sz="1800" dirty="0">
                <a:latin typeface="Calibri" panose="020F0502020204030204" pitchFamily="34" charset="0"/>
              </a:rPr>
              <a:t>Bob Coats</a:t>
            </a:r>
            <a:br>
              <a:rPr lang="en-US" sz="1800" dirty="0">
                <a:latin typeface="Calibri" panose="020F0502020204030204" pitchFamily="34" charset="0"/>
              </a:rPr>
            </a:br>
            <a:r>
              <a:rPr lang="en-US" sz="1800">
                <a:latin typeface="Calibri" panose="020F0502020204030204" pitchFamily="34" charset="0"/>
              </a:rPr>
              <a:t> (984) 236-0687</a:t>
            </a:r>
            <a:r>
              <a:rPr lang="en-US" sz="1800" dirty="0">
                <a:latin typeface="Calibri" panose="020F0502020204030204" pitchFamily="34" charset="0"/>
              </a:rPr>
              <a:t/>
            </a:r>
            <a:br>
              <a:rPr lang="en-US" sz="1800" dirty="0">
                <a:latin typeface="Calibri" panose="020F0502020204030204" pitchFamily="34" charset="0"/>
              </a:rPr>
            </a:br>
            <a:r>
              <a:rPr lang="en-US" sz="1800" dirty="0">
                <a:latin typeface="Calibri" panose="020F0502020204030204" pitchFamily="34" charset="0"/>
                <a:hlinkClick r:id="rId3"/>
              </a:rPr>
              <a:t>Bob.Coats@osbm.nc.gov</a:t>
            </a:r>
            <a:endParaRPr lang="en-US" sz="1800" dirty="0">
              <a:latin typeface="Calibri" panose="020F0502020204030204" pitchFamily="34" charset="0"/>
            </a:endParaRPr>
          </a:p>
          <a:p>
            <a:pPr marL="64294" indent="0">
              <a:buNone/>
            </a:pPr>
            <a:r>
              <a:rPr lang="en-US" sz="1800" dirty="0">
                <a:latin typeface="Calibri" panose="020F0502020204030204" pitchFamily="34" charset="0"/>
              </a:rPr>
              <a:t/>
            </a:r>
            <a:br>
              <a:rPr lang="en-US" sz="1800" dirty="0">
                <a:latin typeface="Calibri" panose="020F0502020204030204" pitchFamily="34" charset="0"/>
              </a:rPr>
            </a:br>
            <a:r>
              <a:rPr lang="en-US" sz="1800" dirty="0">
                <a:latin typeface="Calibri" panose="020F0502020204030204" pitchFamily="34" charset="0"/>
              </a:rPr>
              <a:t>Governor’s Census Liaison,                                           North Carolina State Data Center</a:t>
            </a:r>
            <a:br>
              <a:rPr lang="en-US" sz="1800" dirty="0">
                <a:latin typeface="Calibri" panose="020F0502020204030204" pitchFamily="34" charset="0"/>
              </a:rPr>
            </a:br>
            <a:r>
              <a:rPr lang="en-US" sz="1800" dirty="0">
                <a:latin typeface="Calibri" panose="020F0502020204030204" pitchFamily="34" charset="0"/>
              </a:rPr>
              <a:t>Demographic and Economic Analysis Section</a:t>
            </a:r>
            <a:br>
              <a:rPr lang="en-US" sz="1800" dirty="0">
                <a:latin typeface="Calibri" panose="020F0502020204030204" pitchFamily="34" charset="0"/>
              </a:rPr>
            </a:br>
            <a:r>
              <a:rPr lang="en-US" sz="1800" dirty="0">
                <a:latin typeface="Calibri" panose="020F0502020204030204" pitchFamily="34" charset="0"/>
              </a:rPr>
              <a:t>NC Office of State Budget and Management</a:t>
            </a:r>
          </a:p>
        </p:txBody>
      </p:sp>
      <p:pic>
        <p:nvPicPr>
          <p:cNvPr id="4" name="Content Placeholder 7">
            <a:extLst>
              <a:ext uri="{FF2B5EF4-FFF2-40B4-BE49-F238E27FC236}">
                <a16:creationId xmlns:a16="http://schemas.microsoft.com/office/drawing/2014/main" id="{96A33E0C-5345-4951-A7D5-BB0073E0BF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bwMode="auto">
          <a:xfrm>
            <a:off x="518163" y="724358"/>
            <a:ext cx="8107673" cy="175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9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940B5D-8A93-4E46-BDE5-A7D13AB6412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898747" y="1228028"/>
            <a:ext cx="5714903" cy="38099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6AA7BB-43FA-4FB6-A03B-7D3E8ADD49E1}"/>
              </a:ext>
            </a:extLst>
          </p:cNvPr>
          <p:cNvSpPr txBox="1">
            <a:spLocks/>
          </p:cNvSpPr>
          <p:nvPr/>
        </p:nvSpPr>
        <p:spPr>
          <a:xfrm>
            <a:off x="1225550" y="554963"/>
            <a:ext cx="6692900" cy="431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Census Origins</a:t>
            </a:r>
          </a:p>
        </p:txBody>
      </p:sp>
      <p:sp>
        <p:nvSpPr>
          <p:cNvPr id="6" name="Content Placeholder 2">
            <a:extLst>
              <a:ext uri="{FF2B5EF4-FFF2-40B4-BE49-F238E27FC236}">
                <a16:creationId xmlns:a16="http://schemas.microsoft.com/office/drawing/2014/main" id="{AA301754-150C-49D3-9E4C-FC93AEF79BDC}"/>
              </a:ext>
            </a:extLst>
          </p:cNvPr>
          <p:cNvSpPr txBox="1">
            <a:spLocks/>
          </p:cNvSpPr>
          <p:nvPr/>
        </p:nvSpPr>
        <p:spPr>
          <a:xfrm>
            <a:off x="469900" y="4702968"/>
            <a:ext cx="8293100" cy="2053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US</a:t>
            </a:r>
          </a:p>
          <a:p>
            <a:pPr lvl="1"/>
            <a:r>
              <a:rPr lang="en-US" dirty="0"/>
              <a:t>Required by Article 1, Section 2 of the US Constitution</a:t>
            </a:r>
          </a:p>
          <a:p>
            <a:pPr lvl="1"/>
            <a:r>
              <a:rPr lang="en-US" dirty="0"/>
              <a:t>1790 First US Census, conducted by Thomas Jefferson</a:t>
            </a:r>
          </a:p>
          <a:p>
            <a:pPr lvl="1"/>
            <a:r>
              <a:rPr lang="en-US" dirty="0"/>
              <a:t>Census task count everyone once, only once, and in their usual place of residence</a:t>
            </a:r>
          </a:p>
        </p:txBody>
      </p:sp>
    </p:spTree>
    <p:extLst>
      <p:ext uri="{BB962C8B-B14F-4D97-AF65-F5344CB8AC3E}">
        <p14:creationId xmlns:p14="http://schemas.microsoft.com/office/powerpoint/2010/main" val="185464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CCC5-9385-4397-9BC5-9F22B8776217}"/>
              </a:ext>
            </a:extLst>
          </p:cNvPr>
          <p:cNvSpPr>
            <a:spLocks noGrp="1"/>
          </p:cNvSpPr>
          <p:nvPr>
            <p:ph sz="half" idx="2"/>
          </p:nvPr>
        </p:nvSpPr>
        <p:spPr>
          <a:xfrm>
            <a:off x="629842" y="1402672"/>
            <a:ext cx="7885508" cy="5095782"/>
          </a:xfrm>
        </p:spPr>
        <p:txBody>
          <a:bodyPr>
            <a:normAutofit lnSpcReduction="10000"/>
          </a:bodyPr>
          <a:lstStyle/>
          <a:p>
            <a:r>
              <a:rPr lang="en-US" b="1" dirty="0"/>
              <a:t>Our Voice (Representation)</a:t>
            </a:r>
          </a:p>
          <a:p>
            <a:pPr lvl="1"/>
            <a:r>
              <a:rPr lang="en-US" dirty="0"/>
              <a:t>Census is required by the US Constitution</a:t>
            </a:r>
          </a:p>
          <a:p>
            <a:pPr lvl="1"/>
            <a:r>
              <a:rPr lang="en-US" dirty="0"/>
              <a:t>Count every resident, once, and in the right place</a:t>
            </a:r>
          </a:p>
          <a:p>
            <a:pPr lvl="1"/>
            <a:r>
              <a:rPr lang="en-US" dirty="0"/>
              <a:t>Apportionment and Redistricting</a:t>
            </a:r>
          </a:p>
          <a:p>
            <a:r>
              <a:rPr lang="en-US" b="1" dirty="0"/>
              <a:t>Our Tax Dollars (Funding)</a:t>
            </a:r>
          </a:p>
          <a:p>
            <a:pPr lvl="1"/>
            <a:r>
              <a:rPr lang="en-US" dirty="0"/>
              <a:t>$1,623 per person, per year in Federal Funding to NC  based on Census data in FY2015</a:t>
            </a:r>
          </a:p>
          <a:p>
            <a:pPr lvl="1"/>
            <a:r>
              <a:rPr lang="en-US" dirty="0"/>
              <a:t>About $200 per person, per year in state funding based on Census data</a:t>
            </a:r>
          </a:p>
          <a:p>
            <a:r>
              <a:rPr lang="en-US" b="1" dirty="0"/>
              <a:t>Our Future (Planning)</a:t>
            </a:r>
          </a:p>
          <a:p>
            <a:pPr lvl="1"/>
            <a:r>
              <a:rPr lang="en-US" dirty="0"/>
              <a:t>Largest survey in the US providing reliable, comparable data</a:t>
            </a:r>
            <a:endParaRPr lang="en-US" b="1" dirty="0"/>
          </a:p>
          <a:p>
            <a:pPr lvl="1"/>
            <a:r>
              <a:rPr lang="en-US" dirty="0"/>
              <a:t>Vital for business and local government service </a:t>
            </a:r>
          </a:p>
        </p:txBody>
      </p:sp>
      <p:sp>
        <p:nvSpPr>
          <p:cNvPr id="2" name="Title 1">
            <a:extLst>
              <a:ext uri="{FF2B5EF4-FFF2-40B4-BE49-F238E27FC236}">
                <a16:creationId xmlns:a16="http://schemas.microsoft.com/office/drawing/2014/main" id="{FC31126C-DF5A-4449-ADAC-E709F1A79E49}"/>
              </a:ext>
            </a:extLst>
          </p:cNvPr>
          <p:cNvSpPr>
            <a:spLocks noGrp="1"/>
          </p:cNvSpPr>
          <p:nvPr>
            <p:ph type="title" idx="4294967295"/>
          </p:nvPr>
        </p:nvSpPr>
        <p:spPr>
          <a:xfrm>
            <a:off x="1225550" y="554963"/>
            <a:ext cx="6692900" cy="431800"/>
          </a:xfrm>
        </p:spPr>
        <p:txBody>
          <a:bodyPr>
            <a:normAutofit fontScale="90000"/>
          </a:bodyPr>
          <a:lstStyle/>
          <a:p>
            <a:r>
              <a:rPr lang="en-US" b="1" dirty="0">
                <a:solidFill>
                  <a:schemeClr val="bg1"/>
                </a:solidFill>
              </a:rPr>
              <a:t>Census Impact</a:t>
            </a:r>
          </a:p>
        </p:txBody>
      </p:sp>
    </p:spTree>
    <p:extLst>
      <p:ext uri="{BB962C8B-B14F-4D97-AF65-F5344CB8AC3E}">
        <p14:creationId xmlns:p14="http://schemas.microsoft.com/office/powerpoint/2010/main" val="288004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CCC5-9385-4397-9BC5-9F22B8776217}"/>
              </a:ext>
            </a:extLst>
          </p:cNvPr>
          <p:cNvSpPr>
            <a:spLocks noGrp="1"/>
          </p:cNvSpPr>
          <p:nvPr>
            <p:ph sz="half" idx="2"/>
          </p:nvPr>
        </p:nvSpPr>
        <p:spPr>
          <a:xfrm>
            <a:off x="629842" y="1402672"/>
            <a:ext cx="7885508" cy="5095782"/>
          </a:xfrm>
        </p:spPr>
        <p:txBody>
          <a:bodyPr>
            <a:normAutofit/>
          </a:bodyPr>
          <a:lstStyle/>
          <a:p>
            <a:r>
              <a:rPr lang="en-US" b="1" dirty="0"/>
              <a:t>Geographic Foundation</a:t>
            </a:r>
          </a:p>
          <a:p>
            <a:pPr lvl="1"/>
            <a:r>
              <a:rPr lang="en-US" dirty="0"/>
              <a:t>Census Redistricting</a:t>
            </a:r>
            <a:br>
              <a:rPr lang="en-US" dirty="0"/>
            </a:br>
            <a:r>
              <a:rPr lang="en-US" dirty="0"/>
              <a:t>Establishes the smallest geographic units (census blocks) used for redistricting</a:t>
            </a:r>
          </a:p>
          <a:p>
            <a:pPr lvl="1"/>
            <a:r>
              <a:rPr lang="en-US" dirty="0"/>
              <a:t>Participant Statistical Areas Survey (PSAP)</a:t>
            </a:r>
            <a:br>
              <a:rPr lang="en-US" dirty="0"/>
            </a:br>
            <a:r>
              <a:rPr lang="en-US" dirty="0"/>
              <a:t>Defining statistical boundaries for the next decade</a:t>
            </a:r>
            <a:br>
              <a:rPr lang="en-US" dirty="0"/>
            </a:br>
            <a:r>
              <a:rPr lang="en-US" dirty="0"/>
              <a:t>including tribal areas and Census Designated Areas</a:t>
            </a:r>
          </a:p>
          <a:p>
            <a:pPr lvl="1"/>
            <a:r>
              <a:rPr lang="en-US" dirty="0"/>
              <a:t>Boundary Annexation Survey (annual)</a:t>
            </a:r>
            <a:br>
              <a:rPr lang="en-US" dirty="0"/>
            </a:br>
            <a:r>
              <a:rPr lang="en-US" dirty="0"/>
              <a:t>Verifying boundary changes</a:t>
            </a:r>
          </a:p>
          <a:p>
            <a:r>
              <a:rPr lang="en-US" b="1" dirty="0"/>
              <a:t>Demographic Foundation</a:t>
            </a:r>
          </a:p>
          <a:p>
            <a:pPr lvl="1"/>
            <a:r>
              <a:rPr lang="en-US" dirty="0"/>
              <a:t>Largest and most granular survey</a:t>
            </a:r>
            <a:br>
              <a:rPr lang="en-US" dirty="0"/>
            </a:br>
            <a:r>
              <a:rPr lang="en-US" dirty="0"/>
              <a:t>Foundation for other Census estimates, models, and surveys throughout the decade</a:t>
            </a:r>
          </a:p>
        </p:txBody>
      </p:sp>
      <p:sp>
        <p:nvSpPr>
          <p:cNvPr id="2" name="Title 1">
            <a:extLst>
              <a:ext uri="{FF2B5EF4-FFF2-40B4-BE49-F238E27FC236}">
                <a16:creationId xmlns:a16="http://schemas.microsoft.com/office/drawing/2014/main" id="{FC31126C-DF5A-4449-ADAC-E709F1A79E49}"/>
              </a:ext>
            </a:extLst>
          </p:cNvPr>
          <p:cNvSpPr>
            <a:spLocks noGrp="1"/>
          </p:cNvSpPr>
          <p:nvPr>
            <p:ph type="title" idx="4294967295"/>
          </p:nvPr>
        </p:nvSpPr>
        <p:spPr>
          <a:xfrm>
            <a:off x="1225550" y="554963"/>
            <a:ext cx="7550150" cy="431800"/>
          </a:xfrm>
        </p:spPr>
        <p:txBody>
          <a:bodyPr>
            <a:normAutofit fontScale="90000"/>
          </a:bodyPr>
          <a:lstStyle/>
          <a:p>
            <a:r>
              <a:rPr lang="en-US" b="1" dirty="0">
                <a:solidFill>
                  <a:schemeClr val="bg1"/>
                </a:solidFill>
              </a:rPr>
              <a:t>Decennial Census is a Foundation</a:t>
            </a:r>
          </a:p>
        </p:txBody>
      </p:sp>
    </p:spTree>
    <p:extLst>
      <p:ext uri="{BB962C8B-B14F-4D97-AF65-F5344CB8AC3E}">
        <p14:creationId xmlns:p14="http://schemas.microsoft.com/office/powerpoint/2010/main" val="3136708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D0D7E-798C-45A5-9545-9EA59EF104E6}"/>
              </a:ext>
            </a:extLst>
          </p:cNvPr>
          <p:cNvSpPr>
            <a:spLocks noGrp="1"/>
          </p:cNvSpPr>
          <p:nvPr>
            <p:ph type="body" idx="1"/>
          </p:nvPr>
        </p:nvSpPr>
        <p:spPr>
          <a:xfrm>
            <a:off x="975282" y="228601"/>
            <a:ext cx="7729298" cy="823912"/>
          </a:xfrm>
        </p:spPr>
        <p:txBody>
          <a:bodyPr>
            <a:normAutofit/>
          </a:bodyPr>
          <a:lstStyle/>
          <a:p>
            <a:r>
              <a:rPr lang="en-US" sz="4000" dirty="0">
                <a:solidFill>
                  <a:schemeClr val="bg1"/>
                </a:solidFill>
              </a:rPr>
              <a:t>Census Data at Work</a:t>
            </a:r>
            <a:endParaRPr lang="en-US" sz="4000" dirty="0"/>
          </a:p>
        </p:txBody>
      </p:sp>
      <p:graphicFrame>
        <p:nvGraphicFramePr>
          <p:cNvPr id="4" name="Content Placeholder 3">
            <a:extLst>
              <a:ext uri="{FF2B5EF4-FFF2-40B4-BE49-F238E27FC236}">
                <a16:creationId xmlns:a16="http://schemas.microsoft.com/office/drawing/2014/main" id="{1B8F4ED4-D1BC-417F-B1C1-2B40D10E71AD}"/>
              </a:ext>
            </a:extLst>
          </p:cNvPr>
          <p:cNvGraphicFramePr>
            <a:graphicFrameLocks noGrp="1"/>
          </p:cNvGraphicFramePr>
          <p:nvPr>
            <p:ph sz="half" idx="2"/>
            <p:extLst>
              <p:ext uri="{D42A27DB-BD31-4B8C-83A1-F6EECF244321}">
                <p14:modId xmlns:p14="http://schemas.microsoft.com/office/powerpoint/2010/main" val="2699912025"/>
              </p:ext>
            </p:extLst>
          </p:nvPr>
        </p:nvGraphicFramePr>
        <p:xfrm>
          <a:off x="0" y="1155700"/>
          <a:ext cx="9144000" cy="5473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789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A4FDEA4-1F84-489D-B92A-B92A801B1E9D}"/>
              </a:ext>
            </a:extLst>
          </p:cNvPr>
          <p:cNvPicPr>
            <a:picLocks noChangeAspect="1" noChangeArrowheads="1"/>
          </p:cNvPicPr>
          <p:nvPr/>
        </p:nvPicPr>
        <p:blipFill>
          <a:blip r:embed="rId3" cstate="print"/>
          <a:srcRect/>
          <a:stretch>
            <a:fillRect/>
          </a:stretch>
        </p:blipFill>
        <p:spPr>
          <a:xfrm>
            <a:off x="171450" y="228600"/>
            <a:ext cx="8896350" cy="6096000"/>
          </a:xfrm>
          <a:prstGeom prst="rect">
            <a:avLst/>
          </a:prstGeom>
          <a:noFill/>
        </p:spPr>
      </p:pic>
    </p:spTree>
    <p:extLst>
      <p:ext uri="{BB962C8B-B14F-4D97-AF65-F5344CB8AC3E}">
        <p14:creationId xmlns:p14="http://schemas.microsoft.com/office/powerpoint/2010/main" val="137932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4E7A76E-2976-4C19-B4C2-B2AABDD5CEF5}"/>
              </a:ext>
            </a:extLst>
          </p:cNvPr>
          <p:cNvGraphicFramePr>
            <a:graphicFrameLocks noGrp="1"/>
          </p:cNvGraphicFramePr>
          <p:nvPr>
            <p:extLst>
              <p:ext uri="{D42A27DB-BD31-4B8C-83A1-F6EECF244321}">
                <p14:modId xmlns:p14="http://schemas.microsoft.com/office/powerpoint/2010/main" val="1996387144"/>
              </p:ext>
            </p:extLst>
          </p:nvPr>
        </p:nvGraphicFramePr>
        <p:xfrm>
          <a:off x="98616" y="2109018"/>
          <a:ext cx="8939698" cy="4634680"/>
        </p:xfrm>
        <a:graphic>
          <a:graphicData uri="http://schemas.openxmlformats.org/drawingml/2006/table">
            <a:tbl>
              <a:tblPr/>
              <a:tblGrid>
                <a:gridCol w="2228213">
                  <a:extLst>
                    <a:ext uri="{9D8B030D-6E8A-4147-A177-3AD203B41FA5}">
                      <a16:colId xmlns:a16="http://schemas.microsoft.com/office/drawing/2014/main" val="20000"/>
                    </a:ext>
                  </a:extLst>
                </a:gridCol>
                <a:gridCol w="1771832">
                  <a:extLst>
                    <a:ext uri="{9D8B030D-6E8A-4147-A177-3AD203B41FA5}">
                      <a16:colId xmlns:a16="http://schemas.microsoft.com/office/drawing/2014/main" val="20001"/>
                    </a:ext>
                  </a:extLst>
                </a:gridCol>
                <a:gridCol w="1771832">
                  <a:extLst>
                    <a:ext uri="{9D8B030D-6E8A-4147-A177-3AD203B41FA5}">
                      <a16:colId xmlns:a16="http://schemas.microsoft.com/office/drawing/2014/main" val="20002"/>
                    </a:ext>
                  </a:extLst>
                </a:gridCol>
                <a:gridCol w="429535">
                  <a:extLst>
                    <a:ext uri="{9D8B030D-6E8A-4147-A177-3AD203B41FA5}">
                      <a16:colId xmlns:a16="http://schemas.microsoft.com/office/drawing/2014/main" val="20003"/>
                    </a:ext>
                  </a:extLst>
                </a:gridCol>
                <a:gridCol w="1630890">
                  <a:extLst>
                    <a:ext uri="{9D8B030D-6E8A-4147-A177-3AD203B41FA5}">
                      <a16:colId xmlns:a16="http://schemas.microsoft.com/office/drawing/2014/main" val="20004"/>
                    </a:ext>
                  </a:extLst>
                </a:gridCol>
                <a:gridCol w="1107396">
                  <a:extLst>
                    <a:ext uri="{9D8B030D-6E8A-4147-A177-3AD203B41FA5}">
                      <a16:colId xmlns:a16="http://schemas.microsoft.com/office/drawing/2014/main" val="20005"/>
                    </a:ext>
                  </a:extLst>
                </a:gridCol>
              </a:tblGrid>
              <a:tr h="346299">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 </a:t>
                      </a:r>
                    </a:p>
                  </a:txBody>
                  <a:tcPr marL="11071" marR="11071" marT="11071"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Population Estimate </a:t>
                      </a:r>
                    </a:p>
                  </a:txBody>
                  <a:tcPr marL="96007" marR="96007" marT="48003" marB="4800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 </a:t>
                      </a:r>
                    </a:p>
                  </a:txBody>
                  <a:tcPr marL="11071" marR="11071" marT="11071"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Change, 2010-2018</a:t>
                      </a:r>
                    </a:p>
                  </a:txBody>
                  <a:tcPr marL="96007" marR="96007" marT="48003" marB="4800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75374">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Geographic Area</a:t>
                      </a:r>
                    </a:p>
                  </a:txBody>
                  <a:tcPr marL="11071" marR="11071"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April 1, 2010</a:t>
                      </a:r>
                    </a:p>
                  </a:txBody>
                  <a:tcPr marL="11071" marR="11071" marT="1107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July 1, 2018</a:t>
                      </a:r>
                    </a:p>
                  </a:txBody>
                  <a:tcPr marL="11071" marR="11071" marT="1107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 </a:t>
                      </a:r>
                    </a:p>
                  </a:txBody>
                  <a:tcPr marL="11071" marR="11071"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Numeric</a:t>
                      </a:r>
                    </a:p>
                  </a:txBody>
                  <a:tcPr marL="11071" marR="11071" marT="1107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Percent</a:t>
                      </a:r>
                    </a:p>
                  </a:txBody>
                  <a:tcPr marL="11071" marR="11071" marT="1107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7701">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United States</a:t>
                      </a:r>
                    </a:p>
                  </a:txBody>
                  <a:tcPr marL="11071" marR="11071" marT="110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308,758,105 </a:t>
                      </a:r>
                    </a:p>
                  </a:txBody>
                  <a:tcPr marL="11071" marR="318846" marT="110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327,167,434 </a:t>
                      </a:r>
                    </a:p>
                  </a:txBody>
                  <a:tcPr marL="11071" marR="318846" marT="110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18,409,329 </a:t>
                      </a:r>
                    </a:p>
                  </a:txBody>
                  <a:tcPr marL="11071" marR="318846" marT="1107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6.0</a:t>
                      </a:r>
                    </a:p>
                  </a:txBody>
                  <a:tcPr marL="11071" marR="318846" marT="11071"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37701">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California</a:t>
                      </a:r>
                    </a:p>
                  </a:txBody>
                  <a:tcPr marL="11071" marR="11071"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37,254,523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39,557,045 </a:t>
                      </a:r>
                    </a:p>
                  </a:txBody>
                  <a:tcPr marL="11071" marR="318846" marT="11071" marB="0" anchor="b">
                    <a:lnL>
                      <a:noFill/>
                    </a:lnL>
                    <a:lnR>
                      <a:noFill/>
                    </a:lnR>
                    <a:lnT>
                      <a:noFill/>
                    </a:lnT>
                    <a:lnB>
                      <a:noFill/>
                    </a:lnB>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2,302,522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6.2</a:t>
                      </a:r>
                    </a:p>
                  </a:txBody>
                  <a:tcPr marL="11071" marR="318846" marT="11071" marB="0" anchor="b">
                    <a:lnL>
                      <a:noFill/>
                    </a:lnL>
                    <a:lnR>
                      <a:noFill/>
                    </a:lnR>
                    <a:lnT>
                      <a:noFill/>
                    </a:lnT>
                    <a:lnB>
                      <a:noFill/>
                    </a:lnB>
                  </a:tcPr>
                </a:tc>
                <a:extLst>
                  <a:ext uri="{0D108BD9-81ED-4DB2-BD59-A6C34878D82A}">
                    <a16:rowId xmlns:a16="http://schemas.microsoft.com/office/drawing/2014/main" val="10003"/>
                  </a:ext>
                </a:extLst>
              </a:tr>
              <a:tr h="337701">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Texas</a:t>
                      </a:r>
                    </a:p>
                  </a:txBody>
                  <a:tcPr marL="11071" marR="11071"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25,146,114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28,701,845 </a:t>
                      </a:r>
                    </a:p>
                  </a:txBody>
                  <a:tcPr marL="11071" marR="318846" marT="11071" marB="0" anchor="b">
                    <a:lnL>
                      <a:noFill/>
                    </a:lnL>
                    <a:lnR>
                      <a:noFill/>
                    </a:lnR>
                    <a:lnT>
                      <a:noFill/>
                    </a:lnT>
                    <a:lnB>
                      <a:noFill/>
                    </a:lnB>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3,555,731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14.1</a:t>
                      </a:r>
                    </a:p>
                  </a:txBody>
                  <a:tcPr marL="11071" marR="318846" marT="11071" marB="0" anchor="b">
                    <a:lnL>
                      <a:noFill/>
                    </a:lnL>
                    <a:lnR>
                      <a:noFill/>
                    </a:lnR>
                    <a:lnT>
                      <a:noFill/>
                    </a:lnT>
                    <a:lnB>
                      <a:noFill/>
                    </a:lnB>
                  </a:tcPr>
                </a:tc>
                <a:extLst>
                  <a:ext uri="{0D108BD9-81ED-4DB2-BD59-A6C34878D82A}">
                    <a16:rowId xmlns:a16="http://schemas.microsoft.com/office/drawing/2014/main" val="10004"/>
                  </a:ext>
                </a:extLst>
              </a:tr>
              <a:tr h="337701">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Florida</a:t>
                      </a:r>
                    </a:p>
                  </a:txBody>
                  <a:tcPr marL="11071" marR="11071"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18,804,580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21,299,325 </a:t>
                      </a:r>
                    </a:p>
                  </a:txBody>
                  <a:tcPr marL="11071" marR="318846" marT="11071" marB="0" anchor="b">
                    <a:lnL>
                      <a:noFill/>
                    </a:lnL>
                    <a:lnR>
                      <a:noFill/>
                    </a:lnR>
                    <a:lnT>
                      <a:noFill/>
                    </a:lnT>
                    <a:lnB>
                      <a:noFill/>
                    </a:lnB>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2,494,745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13.3</a:t>
                      </a:r>
                    </a:p>
                  </a:txBody>
                  <a:tcPr marL="11071" marR="318846" marT="11071" marB="0" anchor="b">
                    <a:lnL>
                      <a:noFill/>
                    </a:lnL>
                    <a:lnR>
                      <a:noFill/>
                    </a:lnR>
                    <a:lnT>
                      <a:noFill/>
                    </a:lnT>
                    <a:lnB>
                      <a:noFill/>
                    </a:lnB>
                  </a:tcPr>
                </a:tc>
                <a:extLst>
                  <a:ext uri="{0D108BD9-81ED-4DB2-BD59-A6C34878D82A}">
                    <a16:rowId xmlns:a16="http://schemas.microsoft.com/office/drawing/2014/main" val="10005"/>
                  </a:ext>
                </a:extLst>
              </a:tr>
              <a:tr h="337701">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New York</a:t>
                      </a:r>
                    </a:p>
                  </a:txBody>
                  <a:tcPr marL="11071" marR="11071"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19,378,124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19,542,209 </a:t>
                      </a:r>
                    </a:p>
                  </a:txBody>
                  <a:tcPr marL="11071" marR="318846" marT="11071" marB="0" anchor="b">
                    <a:lnL>
                      <a:noFill/>
                    </a:lnL>
                    <a:lnR>
                      <a:noFill/>
                    </a:lnR>
                    <a:lnT>
                      <a:noFill/>
                    </a:lnT>
                    <a:lnB>
                      <a:noFill/>
                    </a:lnB>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164,085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0.8</a:t>
                      </a:r>
                    </a:p>
                  </a:txBody>
                  <a:tcPr marL="11071" marR="318846" marT="11071" marB="0" anchor="b">
                    <a:lnL>
                      <a:noFill/>
                    </a:lnL>
                    <a:lnR>
                      <a:noFill/>
                    </a:lnR>
                    <a:lnT>
                      <a:noFill/>
                    </a:lnT>
                    <a:lnB>
                      <a:noFill/>
                    </a:lnB>
                  </a:tcPr>
                </a:tc>
                <a:extLst>
                  <a:ext uri="{0D108BD9-81ED-4DB2-BD59-A6C34878D82A}">
                    <a16:rowId xmlns:a16="http://schemas.microsoft.com/office/drawing/2014/main" val="10006"/>
                  </a:ext>
                </a:extLst>
              </a:tr>
              <a:tr h="337701">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Pennsylvania</a:t>
                      </a:r>
                    </a:p>
                  </a:txBody>
                  <a:tcPr marL="11071" marR="11071"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12,702,873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12,807,060 </a:t>
                      </a:r>
                    </a:p>
                  </a:txBody>
                  <a:tcPr marL="11071" marR="318846" marT="11071" marB="0" anchor="b">
                    <a:lnL>
                      <a:noFill/>
                    </a:lnL>
                    <a:lnR>
                      <a:noFill/>
                    </a:lnR>
                    <a:lnT>
                      <a:noFill/>
                    </a:lnT>
                    <a:lnB>
                      <a:noFill/>
                    </a:lnB>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104,187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0.8</a:t>
                      </a:r>
                    </a:p>
                  </a:txBody>
                  <a:tcPr marL="11071" marR="318846" marT="11071" marB="0" anchor="b">
                    <a:lnL>
                      <a:noFill/>
                    </a:lnL>
                    <a:lnR>
                      <a:noFill/>
                    </a:lnR>
                    <a:lnT>
                      <a:noFill/>
                    </a:lnT>
                    <a:lnB>
                      <a:noFill/>
                    </a:lnB>
                  </a:tcPr>
                </a:tc>
                <a:extLst>
                  <a:ext uri="{0D108BD9-81ED-4DB2-BD59-A6C34878D82A}">
                    <a16:rowId xmlns:a16="http://schemas.microsoft.com/office/drawing/2014/main" val="10007"/>
                  </a:ext>
                </a:extLst>
              </a:tr>
              <a:tr h="337701">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Illinois</a:t>
                      </a:r>
                    </a:p>
                  </a:txBody>
                  <a:tcPr marL="11071" marR="11071"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12,831,572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12,741,080 </a:t>
                      </a:r>
                    </a:p>
                  </a:txBody>
                  <a:tcPr marL="11071" marR="318846" marT="11071" marB="0" anchor="b">
                    <a:lnL>
                      <a:noFill/>
                    </a:lnL>
                    <a:lnR>
                      <a:noFill/>
                    </a:lnR>
                    <a:lnT>
                      <a:noFill/>
                    </a:lnT>
                    <a:lnB>
                      <a:noFill/>
                    </a:lnB>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-90,492</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-0.7</a:t>
                      </a:r>
                    </a:p>
                  </a:txBody>
                  <a:tcPr marL="11071" marR="318846" marT="11071" marB="0" anchor="b">
                    <a:lnL>
                      <a:noFill/>
                    </a:lnL>
                    <a:lnR>
                      <a:noFill/>
                    </a:lnR>
                    <a:lnT>
                      <a:noFill/>
                    </a:lnT>
                    <a:lnB>
                      <a:noFill/>
                    </a:lnB>
                  </a:tcPr>
                </a:tc>
                <a:extLst>
                  <a:ext uri="{0D108BD9-81ED-4DB2-BD59-A6C34878D82A}">
                    <a16:rowId xmlns:a16="http://schemas.microsoft.com/office/drawing/2014/main" val="10008"/>
                  </a:ext>
                </a:extLst>
              </a:tr>
              <a:tr h="337701">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Ohio</a:t>
                      </a:r>
                    </a:p>
                  </a:txBody>
                  <a:tcPr marL="11071" marR="11071"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11,536,757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11,689,442 </a:t>
                      </a:r>
                    </a:p>
                  </a:txBody>
                  <a:tcPr marL="11071" marR="318846" marT="11071" marB="0" anchor="b">
                    <a:lnL>
                      <a:noFill/>
                    </a:lnL>
                    <a:lnR>
                      <a:noFill/>
                    </a:lnR>
                    <a:lnT>
                      <a:noFill/>
                    </a:lnT>
                    <a:lnB>
                      <a:noFill/>
                    </a:lnB>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152,685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1.3</a:t>
                      </a:r>
                    </a:p>
                  </a:txBody>
                  <a:tcPr marL="11071" marR="318846" marT="11071" marB="0" anchor="b">
                    <a:lnL>
                      <a:noFill/>
                    </a:lnL>
                    <a:lnR>
                      <a:noFill/>
                    </a:lnR>
                    <a:lnT>
                      <a:noFill/>
                    </a:lnT>
                    <a:lnB>
                      <a:noFill/>
                    </a:lnB>
                  </a:tcPr>
                </a:tc>
                <a:extLst>
                  <a:ext uri="{0D108BD9-81ED-4DB2-BD59-A6C34878D82A}">
                    <a16:rowId xmlns:a16="http://schemas.microsoft.com/office/drawing/2014/main" val="10009"/>
                  </a:ext>
                </a:extLst>
              </a:tr>
              <a:tr h="337701">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Georgia</a:t>
                      </a:r>
                    </a:p>
                  </a:txBody>
                  <a:tcPr marL="11071" marR="11071"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9,688,709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10,519,475 </a:t>
                      </a:r>
                    </a:p>
                  </a:txBody>
                  <a:tcPr marL="11071" marR="318846" marT="11071" marB="0" anchor="b">
                    <a:lnL>
                      <a:noFill/>
                    </a:lnL>
                    <a:lnR>
                      <a:noFill/>
                    </a:lnR>
                    <a:lnT>
                      <a:noFill/>
                    </a:lnT>
                    <a:lnB>
                      <a:noFill/>
                    </a:lnB>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830,766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8.6</a:t>
                      </a:r>
                    </a:p>
                  </a:txBody>
                  <a:tcPr marL="11071" marR="318846" marT="11071" marB="0" anchor="b">
                    <a:lnL>
                      <a:noFill/>
                    </a:lnL>
                    <a:lnR>
                      <a:noFill/>
                    </a:lnR>
                    <a:lnT>
                      <a:noFill/>
                    </a:lnT>
                    <a:lnB>
                      <a:noFill/>
                    </a:lnB>
                  </a:tcPr>
                </a:tc>
                <a:extLst>
                  <a:ext uri="{0D108BD9-81ED-4DB2-BD59-A6C34878D82A}">
                    <a16:rowId xmlns:a16="http://schemas.microsoft.com/office/drawing/2014/main" val="10010"/>
                  </a:ext>
                </a:extLst>
              </a:tr>
              <a:tr h="337701">
                <a:tc>
                  <a:txBody>
                    <a:bodyPr/>
                    <a:lstStyle/>
                    <a:p>
                      <a:pPr algn="l" fontAlgn="b"/>
                      <a:r>
                        <a:rPr lang="en-US" sz="1600" b="1" i="0" u="none" strike="noStrike">
                          <a:solidFill>
                            <a:srgbClr val="000000"/>
                          </a:solidFill>
                          <a:effectLst/>
                          <a:latin typeface="Arial" panose="020B0604020202020204" pitchFamily="34" charset="0"/>
                          <a:cs typeface="Arial" panose="020B0604020202020204" pitchFamily="34" charset="0"/>
                        </a:rPr>
                        <a:t>North Carolina</a:t>
                      </a:r>
                    </a:p>
                  </a:txBody>
                  <a:tcPr marL="11071" marR="11071"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9,535,736 </a:t>
                      </a:r>
                    </a:p>
                  </a:txBody>
                  <a:tcPr marL="11071" marR="318846" marT="11071" marB="0" anchor="b">
                    <a:lnL>
                      <a:noFill/>
                    </a:lnL>
                    <a:lnR>
                      <a:noFill/>
                    </a:lnR>
                    <a:lnT>
                      <a:noFill/>
                    </a:lnT>
                    <a:lnB>
                      <a:noFill/>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10,383,620 </a:t>
                      </a:r>
                    </a:p>
                  </a:txBody>
                  <a:tcPr marL="11071" marR="318846" marT="11071" marB="0" anchor="b">
                    <a:lnL>
                      <a:noFill/>
                    </a:lnL>
                    <a:lnR>
                      <a:noFill/>
                    </a:lnR>
                    <a:lnT>
                      <a:noFill/>
                    </a:lnT>
                    <a:lnB>
                      <a:noFill/>
                    </a:lnB>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847,884 </a:t>
                      </a:r>
                    </a:p>
                  </a:txBody>
                  <a:tcPr marL="11071" marR="318846" marT="11071"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8.9</a:t>
                      </a:r>
                    </a:p>
                  </a:txBody>
                  <a:tcPr marL="11071" marR="318846" marT="11071" marB="0" anchor="b">
                    <a:lnL>
                      <a:noFill/>
                    </a:lnL>
                    <a:lnR>
                      <a:noFill/>
                    </a:lnR>
                    <a:lnT>
                      <a:noFill/>
                    </a:lnT>
                    <a:lnB>
                      <a:noFill/>
                    </a:lnB>
                  </a:tcPr>
                </a:tc>
                <a:extLst>
                  <a:ext uri="{0D108BD9-81ED-4DB2-BD59-A6C34878D82A}">
                    <a16:rowId xmlns:a16="http://schemas.microsoft.com/office/drawing/2014/main" val="10011"/>
                  </a:ext>
                </a:extLst>
              </a:tr>
              <a:tr h="337701">
                <a:tc>
                  <a:txBody>
                    <a:bodyPr/>
                    <a:lstStyle/>
                    <a:p>
                      <a:pPr algn="l" fontAlgn="b"/>
                      <a:r>
                        <a:rPr lang="en-US" sz="1600" b="1" i="0" u="none" strike="noStrike" dirty="0">
                          <a:solidFill>
                            <a:srgbClr val="000000"/>
                          </a:solidFill>
                          <a:effectLst/>
                          <a:latin typeface="Arial" panose="020B0604020202020204" pitchFamily="34" charset="0"/>
                          <a:cs typeface="Arial" panose="020B0604020202020204" pitchFamily="34" charset="0"/>
                        </a:rPr>
                        <a:t>Michigan</a:t>
                      </a:r>
                    </a:p>
                  </a:txBody>
                  <a:tcPr marL="11071" marR="11071"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9,884,117 </a:t>
                      </a:r>
                    </a:p>
                  </a:txBody>
                  <a:tcPr marL="11071" marR="318846"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9,995,915 </a:t>
                      </a:r>
                    </a:p>
                  </a:txBody>
                  <a:tcPr marL="11071" marR="318846"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Arial" panose="020B0604020202020204" pitchFamily="34" charset="0"/>
                          <a:cs typeface="Arial" panose="020B0604020202020204" pitchFamily="34" charset="0"/>
                        </a:rPr>
                        <a:t> </a:t>
                      </a:r>
                    </a:p>
                  </a:txBody>
                  <a:tcPr marL="11071" marR="318846"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         111,798 </a:t>
                      </a:r>
                    </a:p>
                  </a:txBody>
                  <a:tcPr marL="11071" marR="318846" marT="1107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1.1</a:t>
                      </a:r>
                    </a:p>
                  </a:txBody>
                  <a:tcPr marL="11071" marR="318846" marT="1107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98296">
                <a:tc gridSpan="6">
                  <a:txBody>
                    <a:bodyPr/>
                    <a:lstStyle/>
                    <a:p>
                      <a:pPr algn="l" fontAlgn="b"/>
                      <a:r>
                        <a:rPr lang="fr-FR" sz="1300" b="0" i="0" u="none" strike="noStrike" dirty="0">
                          <a:solidFill>
                            <a:srgbClr val="000000"/>
                          </a:solidFill>
                          <a:effectLst/>
                          <a:latin typeface="Calibri" panose="020F0502020204030204" pitchFamily="34" charset="0"/>
                        </a:rPr>
                        <a:t>Source: U.S. </a:t>
                      </a:r>
                      <a:r>
                        <a:rPr lang="fr-FR" sz="1300" b="0" i="0" u="none" strike="noStrike" dirty="0" err="1">
                          <a:solidFill>
                            <a:srgbClr val="000000"/>
                          </a:solidFill>
                          <a:effectLst/>
                          <a:latin typeface="Calibri" panose="020F0502020204030204" pitchFamily="34" charset="0"/>
                        </a:rPr>
                        <a:t>Census</a:t>
                      </a:r>
                      <a:r>
                        <a:rPr lang="fr-FR" sz="1300" b="0" i="0" u="none" strike="noStrike" dirty="0">
                          <a:solidFill>
                            <a:srgbClr val="000000"/>
                          </a:solidFill>
                          <a:effectLst/>
                          <a:latin typeface="Calibri" panose="020F0502020204030204" pitchFamily="34" charset="0"/>
                        </a:rPr>
                        <a:t> Bureau, Population </a:t>
                      </a:r>
                      <a:r>
                        <a:rPr lang="fr-FR" sz="1300" b="0" i="0" u="none" strike="noStrike" dirty="0" err="1">
                          <a:solidFill>
                            <a:srgbClr val="000000"/>
                          </a:solidFill>
                          <a:effectLst/>
                          <a:latin typeface="Calibri" panose="020F0502020204030204" pitchFamily="34" charset="0"/>
                        </a:rPr>
                        <a:t>Estimates</a:t>
                      </a:r>
                      <a:r>
                        <a:rPr lang="fr-FR" sz="1300" b="0" i="0" u="none" strike="noStrike" dirty="0">
                          <a:solidFill>
                            <a:srgbClr val="000000"/>
                          </a:solidFill>
                          <a:effectLst/>
                          <a:latin typeface="Calibri" panose="020F0502020204030204" pitchFamily="34" charset="0"/>
                        </a:rPr>
                        <a:t>, Vintage 2018.</a:t>
                      </a:r>
                    </a:p>
                  </a:txBody>
                  <a:tcPr marL="96007" marR="96007" marT="48003" marB="48003"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Text Placeholder 2">
            <a:extLst>
              <a:ext uri="{FF2B5EF4-FFF2-40B4-BE49-F238E27FC236}">
                <a16:creationId xmlns:a16="http://schemas.microsoft.com/office/drawing/2014/main" id="{BCE5B91C-2E3D-4E57-B98F-6B96B6A2040C}"/>
              </a:ext>
            </a:extLst>
          </p:cNvPr>
          <p:cNvSpPr>
            <a:spLocks noGrp="1"/>
          </p:cNvSpPr>
          <p:nvPr>
            <p:ph type="body" idx="1"/>
          </p:nvPr>
        </p:nvSpPr>
        <p:spPr/>
        <p:txBody>
          <a:bodyPr/>
          <a:lstStyle/>
          <a:p>
            <a:r>
              <a:rPr lang="en-US" dirty="0"/>
              <a:t>North Carolina Population vs. Other States</a:t>
            </a:r>
          </a:p>
        </p:txBody>
      </p:sp>
      <p:sp>
        <p:nvSpPr>
          <p:cNvPr id="7" name="Rectangle: Rounded Corners 6">
            <a:extLst>
              <a:ext uri="{FF2B5EF4-FFF2-40B4-BE49-F238E27FC236}">
                <a16:creationId xmlns:a16="http://schemas.microsoft.com/office/drawing/2014/main" id="{130ABA05-0BE8-4783-8DB2-BBA47683465B}"/>
              </a:ext>
            </a:extLst>
          </p:cNvPr>
          <p:cNvSpPr/>
          <p:nvPr/>
        </p:nvSpPr>
        <p:spPr>
          <a:xfrm>
            <a:off x="0" y="5823592"/>
            <a:ext cx="9144000" cy="3079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C10FDD-856E-43B6-9C08-BE4CCA29A8EC}"/>
              </a:ext>
            </a:extLst>
          </p:cNvPr>
          <p:cNvSpPr txBox="1"/>
          <p:nvPr/>
        </p:nvSpPr>
        <p:spPr>
          <a:xfrm>
            <a:off x="1007706" y="1239609"/>
            <a:ext cx="70912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Largest State at 10.4 Million </a:t>
            </a:r>
          </a:p>
        </p:txBody>
      </p:sp>
      <p:sp>
        <p:nvSpPr>
          <p:cNvPr id="9" name="TextBox 8">
            <a:extLst>
              <a:ext uri="{FF2B5EF4-FFF2-40B4-BE49-F238E27FC236}">
                <a16:creationId xmlns:a16="http://schemas.microsoft.com/office/drawing/2014/main" id="{954DE48A-C4A1-4133-8080-2461EC74FE8C}"/>
              </a:ext>
            </a:extLst>
          </p:cNvPr>
          <p:cNvSpPr txBox="1"/>
          <p:nvPr/>
        </p:nvSpPr>
        <p:spPr>
          <a:xfrm>
            <a:off x="1007706" y="1618608"/>
            <a:ext cx="664029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Largest Population Gain (848,000 people), April 2010 to July 2018</a:t>
            </a:r>
          </a:p>
        </p:txBody>
      </p:sp>
    </p:spTree>
    <p:extLst>
      <p:ext uri="{BB962C8B-B14F-4D97-AF65-F5344CB8AC3E}">
        <p14:creationId xmlns:p14="http://schemas.microsoft.com/office/powerpoint/2010/main" val="15661346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4657</TotalTime>
  <Words>2196</Words>
  <Application>Microsoft Office PowerPoint</Application>
  <PresentationFormat>On-screen Show (4:3)</PresentationFormat>
  <Paragraphs>359</Paragraphs>
  <Slides>30</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Arial Black</vt:lpstr>
      <vt:lpstr>Calibri</vt:lpstr>
      <vt:lpstr>Calibri Light</vt:lpstr>
      <vt:lpstr>Office Theme</vt:lpstr>
      <vt:lpstr>1_Office Theme</vt:lpstr>
      <vt:lpstr>PowerPoint Presentation</vt:lpstr>
      <vt:lpstr>PowerPoint Presentation</vt:lpstr>
      <vt:lpstr>PowerPoint Presentation</vt:lpstr>
      <vt:lpstr>PowerPoint Presentation</vt:lpstr>
      <vt:lpstr>Census Impact</vt:lpstr>
      <vt:lpstr>Decennial Census is a Foundation</vt:lpstr>
      <vt:lpstr>PowerPoint Presentation</vt:lpstr>
      <vt:lpstr>PowerPoint Presentation</vt:lpstr>
      <vt:lpstr>PowerPoint Presentation</vt:lpstr>
      <vt:lpstr>PowerPoint Presentation</vt:lpstr>
      <vt:lpstr>PowerPoint Presentation</vt:lpstr>
      <vt:lpstr>What Can We Expect?</vt:lpstr>
      <vt:lpstr>PowerPoint Presentation</vt:lpstr>
      <vt:lpstr>Census is …</vt:lpstr>
      <vt:lpstr>PARTICIPATION – EVERYONE COUNTS!</vt:lpstr>
      <vt:lpstr>Local Governments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Coats, Bob</dc:creator>
  <cp:lastModifiedBy>Jennifer Smith</cp:lastModifiedBy>
  <cp:revision>17</cp:revision>
  <dcterms:created xsi:type="dcterms:W3CDTF">2019-07-12T17:50:22Z</dcterms:created>
  <dcterms:modified xsi:type="dcterms:W3CDTF">2019-12-20T15:29:14Z</dcterms:modified>
</cp:coreProperties>
</file>