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1"/>
  </p:notesMasterIdLst>
  <p:handoutMasterIdLst>
    <p:handoutMasterId r:id="rId32"/>
  </p:handoutMasterIdLst>
  <p:sldIdLst>
    <p:sldId id="355" r:id="rId2"/>
    <p:sldId id="356" r:id="rId3"/>
    <p:sldId id="271" r:id="rId4"/>
    <p:sldId id="357" r:id="rId5"/>
    <p:sldId id="371" r:id="rId6"/>
    <p:sldId id="344" r:id="rId7"/>
    <p:sldId id="324" r:id="rId8"/>
    <p:sldId id="370" r:id="rId9"/>
    <p:sldId id="361" r:id="rId10"/>
    <p:sldId id="322" r:id="rId11"/>
    <p:sldId id="326" r:id="rId12"/>
    <p:sldId id="358" r:id="rId13"/>
    <p:sldId id="369" r:id="rId14"/>
    <p:sldId id="363" r:id="rId15"/>
    <p:sldId id="364" r:id="rId16"/>
    <p:sldId id="366" r:id="rId17"/>
    <p:sldId id="367" r:id="rId18"/>
    <p:sldId id="328" r:id="rId19"/>
    <p:sldId id="329" r:id="rId20"/>
    <p:sldId id="360" r:id="rId21"/>
    <p:sldId id="330" r:id="rId22"/>
    <p:sldId id="351" r:id="rId23"/>
    <p:sldId id="332" r:id="rId24"/>
    <p:sldId id="333" r:id="rId25"/>
    <p:sldId id="350" r:id="rId26"/>
    <p:sldId id="338" r:id="rId27"/>
    <p:sldId id="339" r:id="rId28"/>
    <p:sldId id="340" r:id="rId29"/>
    <p:sldId id="368" r:id="rId30"/>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05" autoAdjust="0"/>
    <p:restoredTop sz="87546" autoAdjust="0"/>
  </p:normalViewPr>
  <p:slideViewPr>
    <p:cSldViewPr>
      <p:cViewPr varScale="1">
        <p:scale>
          <a:sx n="60" d="100"/>
          <a:sy n="60" d="100"/>
        </p:scale>
        <p:origin x="1408"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8313"/>
          </a:xfrm>
          <a:prstGeom prst="rect">
            <a:avLst/>
          </a:prstGeom>
        </p:spPr>
        <p:txBody>
          <a:bodyPr vert="horz" lIns="91440" tIns="45720" rIns="91440" bIns="45720" rtlCol="0"/>
          <a:lstStyle>
            <a:lvl1pPr algn="r">
              <a:defRPr sz="1200"/>
            </a:lvl1pPr>
          </a:lstStyle>
          <a:p>
            <a:fld id="{BBB0BAA0-D95A-4A58-AAC9-34909B0D8372}" type="datetimeFigureOut">
              <a:rPr lang="en-US" smtClean="0"/>
              <a:pPr/>
              <a:t>6/19/2020</a:t>
            </a:fld>
            <a:endParaRPr lang="en-US"/>
          </a:p>
        </p:txBody>
      </p:sp>
      <p:sp>
        <p:nvSpPr>
          <p:cNvPr id="4" name="Footer Placeholder 3"/>
          <p:cNvSpPr>
            <a:spLocks noGrp="1"/>
          </p:cNvSpPr>
          <p:nvPr>
            <p:ph type="ftr" sz="quarter" idx="2"/>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lIns="91440" tIns="45720" rIns="91440" bIns="45720" rtlCol="0" anchor="b"/>
          <a:lstStyle>
            <a:lvl1pPr algn="r">
              <a:defRPr sz="1200"/>
            </a:lvl1pPr>
          </a:lstStyle>
          <a:p>
            <a:fld id="{4D8C3B4F-F000-47AA-911F-D161F66F527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56745196-D604-4F1D-8399-B444A6F1E8F4}" type="datetimeFigureOut">
              <a:rPr lang="en-US" smtClean="0"/>
              <a:pPr/>
              <a:t>6/19/2020</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EB8D9987-50D8-4E4B-A16F-FF43C5CD47CD}" type="slidenum">
              <a:rPr lang="en-US" smtClean="0"/>
              <a:pPr/>
              <a:t>‹#›</a:t>
            </a:fld>
            <a:endParaRPr lang="en-US"/>
          </a:p>
        </p:txBody>
      </p:sp>
    </p:spTree>
    <p:extLst>
      <p:ext uri="{BB962C8B-B14F-4D97-AF65-F5344CB8AC3E}">
        <p14:creationId xmlns:p14="http://schemas.microsoft.com/office/powerpoint/2010/main" val="3431131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1221E5-7225-48EB-A4EE-420E7BFCF705}" type="slidenum">
              <a:rPr lang="en-US" smtClean="0"/>
              <a:pPr/>
              <a:t>1</a:t>
            </a:fld>
            <a:endParaRPr lang="en-US"/>
          </a:p>
        </p:txBody>
      </p:sp>
    </p:spTree>
    <p:extLst>
      <p:ext uri="{BB962C8B-B14F-4D97-AF65-F5344CB8AC3E}">
        <p14:creationId xmlns:p14="http://schemas.microsoft.com/office/powerpoint/2010/main" val="784625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3" name="Shape 363"/>
          <p:cNvSpPr txBox="1">
            <a:spLocks noGrp="1"/>
          </p:cNvSpPr>
          <p:nvPr>
            <p:ph type="body" idx="1"/>
          </p:nvPr>
        </p:nvSpPr>
        <p:spPr>
          <a:xfrm>
            <a:off x="707708" y="4447461"/>
            <a:ext cx="5661660" cy="4213384"/>
          </a:xfrm>
          <a:prstGeom prst="rect">
            <a:avLst/>
          </a:prstGeom>
        </p:spPr>
        <p:txBody>
          <a:bodyPr lIns="84529" tIns="84529" rIns="84529" bIns="84529" anchor="t" anchorCtr="0">
            <a:noAutofit/>
          </a:bodyPr>
          <a:lstStyle/>
          <a:p>
            <a:endParaRPr/>
          </a:p>
        </p:txBody>
      </p:sp>
    </p:spTree>
    <p:extLst>
      <p:ext uri="{BB962C8B-B14F-4D97-AF65-F5344CB8AC3E}">
        <p14:creationId xmlns:p14="http://schemas.microsoft.com/office/powerpoint/2010/main" val="3896701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7" name="Shape 377"/>
          <p:cNvSpPr txBox="1">
            <a:spLocks noGrp="1"/>
          </p:cNvSpPr>
          <p:nvPr>
            <p:ph type="body" idx="1"/>
          </p:nvPr>
        </p:nvSpPr>
        <p:spPr>
          <a:xfrm>
            <a:off x="707708" y="4447461"/>
            <a:ext cx="5661660" cy="4213384"/>
          </a:xfrm>
          <a:prstGeom prst="rect">
            <a:avLst/>
          </a:prstGeom>
        </p:spPr>
        <p:txBody>
          <a:bodyPr lIns="84529" tIns="84529" rIns="84529" bIns="84529" anchor="t" anchorCtr="0">
            <a:noAutofit/>
          </a:bodyPr>
          <a:lstStyle/>
          <a:p>
            <a:endParaRPr/>
          </a:p>
        </p:txBody>
      </p:sp>
    </p:spTree>
    <p:extLst>
      <p:ext uri="{BB962C8B-B14F-4D97-AF65-F5344CB8AC3E}">
        <p14:creationId xmlns:p14="http://schemas.microsoft.com/office/powerpoint/2010/main" val="2109832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1254125" y="719138"/>
            <a:ext cx="4794250" cy="3595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 name="Shape 34"/>
          <p:cNvSpPr txBox="1">
            <a:spLocks noGrp="1"/>
          </p:cNvSpPr>
          <p:nvPr>
            <p:ph type="body" idx="1"/>
          </p:nvPr>
        </p:nvSpPr>
        <p:spPr>
          <a:xfrm>
            <a:off x="730315" y="4554015"/>
            <a:ext cx="5842519" cy="4314330"/>
          </a:xfrm>
          <a:prstGeom prst="rect">
            <a:avLst/>
          </a:prstGeom>
        </p:spPr>
        <p:txBody>
          <a:bodyPr lIns="86837" tIns="86837" rIns="86837" bIns="86837" anchor="t" anchorCtr="0">
            <a:noAutofit/>
          </a:bodyPr>
          <a:lstStyle/>
          <a:p>
            <a:endParaRPr dirty="0"/>
          </a:p>
        </p:txBody>
      </p:sp>
    </p:spTree>
    <p:extLst>
      <p:ext uri="{BB962C8B-B14F-4D97-AF65-F5344CB8AC3E}">
        <p14:creationId xmlns:p14="http://schemas.microsoft.com/office/powerpoint/2010/main" val="1917470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Shape 466"/>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7" name="Shape 467"/>
          <p:cNvSpPr txBox="1">
            <a:spLocks noGrp="1"/>
          </p:cNvSpPr>
          <p:nvPr>
            <p:ph type="body" idx="1"/>
          </p:nvPr>
        </p:nvSpPr>
        <p:spPr>
          <a:xfrm>
            <a:off x="707708" y="4447461"/>
            <a:ext cx="5661660" cy="4213384"/>
          </a:xfrm>
          <a:prstGeom prst="rect">
            <a:avLst/>
          </a:prstGeom>
        </p:spPr>
        <p:txBody>
          <a:bodyPr lIns="84529" tIns="84529" rIns="84529" bIns="84529" anchor="t" anchorCtr="0">
            <a:noAutofit/>
          </a:bodyPr>
          <a:lstStyle/>
          <a:p>
            <a:pPr>
              <a:lnSpc>
                <a:spcPct val="112500"/>
              </a:lnSpc>
              <a:spcAft>
                <a:spcPts val="277"/>
              </a:spcAft>
            </a:pPr>
            <a:r>
              <a:rPr lang="en-US" sz="1300" dirty="0" smtClean="0">
                <a:solidFill>
                  <a:srgbClr val="000000"/>
                </a:solidFill>
                <a:latin typeface="Arial"/>
                <a:ea typeface="Arial"/>
                <a:cs typeface="Arial"/>
                <a:sym typeface="Arial"/>
              </a:rPr>
              <a:t>online </a:t>
            </a:r>
            <a:r>
              <a:rPr lang="en-US" sz="1300" dirty="0">
                <a:solidFill>
                  <a:srgbClr val="000000"/>
                </a:solidFill>
                <a:latin typeface="Arial"/>
                <a:ea typeface="Arial"/>
                <a:cs typeface="Arial"/>
                <a:sym typeface="Arial"/>
              </a:rPr>
              <a:t>questionnaires, and most often used are the administrative records. </a:t>
            </a:r>
          </a:p>
          <a:p>
            <a:pPr>
              <a:lnSpc>
                <a:spcPct val="112500"/>
              </a:lnSpc>
              <a:spcAft>
                <a:spcPts val="277"/>
              </a:spcAft>
            </a:pPr>
            <a:r>
              <a:rPr lang="en-US" sz="1300" dirty="0">
                <a:solidFill>
                  <a:srgbClr val="000000"/>
                </a:solidFill>
                <a:latin typeface="Arial"/>
                <a:ea typeface="Arial"/>
                <a:cs typeface="Arial"/>
                <a:sym typeface="Arial"/>
              </a:rPr>
              <a:t>NOTE: Core Data</a:t>
            </a:r>
          </a:p>
          <a:p>
            <a:pPr>
              <a:lnSpc>
                <a:spcPct val="112500"/>
              </a:lnSpc>
              <a:spcAft>
                <a:spcPts val="277"/>
              </a:spcAft>
            </a:pPr>
            <a:r>
              <a:rPr lang="en-US" sz="1300" dirty="0">
                <a:solidFill>
                  <a:srgbClr val="000000"/>
                </a:solidFill>
                <a:latin typeface="Arial"/>
                <a:ea typeface="Arial"/>
                <a:cs typeface="Arial"/>
                <a:sym typeface="Arial"/>
              </a:rPr>
              <a:t>Number of establishments</a:t>
            </a:r>
          </a:p>
          <a:p>
            <a:pPr>
              <a:lnSpc>
                <a:spcPct val="112500"/>
              </a:lnSpc>
              <a:spcAft>
                <a:spcPts val="277"/>
              </a:spcAft>
            </a:pPr>
            <a:r>
              <a:rPr lang="en-US" sz="1300" dirty="0">
                <a:solidFill>
                  <a:srgbClr val="000000"/>
                </a:solidFill>
                <a:latin typeface="Arial"/>
                <a:ea typeface="Arial"/>
                <a:cs typeface="Arial"/>
                <a:sym typeface="Arial"/>
              </a:rPr>
              <a:t>Income of business</a:t>
            </a:r>
          </a:p>
          <a:p>
            <a:pPr>
              <a:lnSpc>
                <a:spcPct val="112500"/>
              </a:lnSpc>
              <a:spcAft>
                <a:spcPts val="277"/>
              </a:spcAft>
            </a:pPr>
            <a:r>
              <a:rPr lang="en-US" sz="1300" dirty="0">
                <a:solidFill>
                  <a:srgbClr val="000000"/>
                </a:solidFill>
                <a:latin typeface="Arial"/>
                <a:ea typeface="Arial"/>
                <a:cs typeface="Arial"/>
                <a:sym typeface="Arial"/>
              </a:rPr>
              <a:t>Annual Payroll (largest expense in a business)</a:t>
            </a:r>
          </a:p>
          <a:p>
            <a:pPr>
              <a:lnSpc>
                <a:spcPct val="112500"/>
              </a:lnSpc>
              <a:spcAft>
                <a:spcPts val="277"/>
              </a:spcAft>
            </a:pPr>
            <a:r>
              <a:rPr lang="en-US" sz="1300" dirty="0">
                <a:solidFill>
                  <a:srgbClr val="000000"/>
                </a:solidFill>
                <a:latin typeface="Arial"/>
                <a:ea typeface="Arial"/>
                <a:cs typeface="Arial"/>
                <a:sym typeface="Arial"/>
              </a:rPr>
              <a:t>Number of employees</a:t>
            </a:r>
          </a:p>
          <a:p>
            <a:r>
              <a:rPr lang="en-US" sz="1300" dirty="0" smtClean="0">
                <a:solidFill>
                  <a:srgbClr val="000000"/>
                </a:solidFill>
                <a:latin typeface="Arial"/>
                <a:ea typeface="Arial"/>
                <a:cs typeface="Arial"/>
                <a:sym typeface="Arial"/>
              </a:rPr>
              <a:t>Look</a:t>
            </a:r>
            <a:r>
              <a:rPr lang="en-US" sz="1300" baseline="0" dirty="0" smtClean="0">
                <a:solidFill>
                  <a:srgbClr val="000000"/>
                </a:solidFill>
                <a:latin typeface="Arial"/>
                <a:ea typeface="Arial"/>
                <a:cs typeface="Arial"/>
                <a:sym typeface="Arial"/>
              </a:rPr>
              <a:t> at the forms sent out </a:t>
            </a:r>
          </a:p>
          <a:p>
            <a:endParaRPr lang="en-US" sz="1300" dirty="0" smtClean="0">
              <a:solidFill>
                <a:srgbClr val="000000"/>
              </a:solidFill>
              <a:latin typeface="Arial"/>
              <a:ea typeface="Arial"/>
              <a:cs typeface="Arial"/>
              <a:sym typeface="Arial"/>
            </a:endParaRPr>
          </a:p>
          <a:p>
            <a:endParaRPr lang="en-US" sz="1300" dirty="0">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8D9987-50D8-4E4B-A16F-FF43C5CD47CD}"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8D9987-50D8-4E4B-A16F-FF43C5CD47CD}"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Shape 701"/>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2" name="Shape 702"/>
          <p:cNvSpPr txBox="1">
            <a:spLocks noGrp="1"/>
          </p:cNvSpPr>
          <p:nvPr>
            <p:ph type="body" idx="1"/>
          </p:nvPr>
        </p:nvSpPr>
        <p:spPr>
          <a:xfrm>
            <a:off x="707708" y="4447461"/>
            <a:ext cx="5661660" cy="4213384"/>
          </a:xfrm>
          <a:prstGeom prst="rect">
            <a:avLst/>
          </a:prstGeom>
        </p:spPr>
        <p:txBody>
          <a:bodyPr lIns="84518" tIns="84518" rIns="84518" bIns="84518" anchor="t" anchorCtr="0">
            <a:noAutofit/>
          </a:bodyPr>
          <a:lstStyle/>
          <a:p>
            <a:pPr>
              <a:lnSpc>
                <a:spcPct val="112500"/>
              </a:lnSpc>
              <a:spcAft>
                <a:spcPts val="277"/>
              </a:spcAft>
            </a:pPr>
            <a:r>
              <a:rPr lang="en-US" sz="1300" dirty="0">
                <a:solidFill>
                  <a:srgbClr val="000000"/>
                </a:solidFill>
                <a:latin typeface="Arial"/>
                <a:ea typeface="Arial"/>
                <a:cs typeface="Arial"/>
                <a:sym typeface="Arial"/>
              </a:rPr>
              <a:t>The Census Bureau publishes a number of the Principal Economic Indicators, like</a:t>
            </a:r>
          </a:p>
          <a:p>
            <a:pPr>
              <a:lnSpc>
                <a:spcPct val="112500"/>
              </a:lnSpc>
              <a:spcAft>
                <a:spcPts val="277"/>
              </a:spcAft>
            </a:pPr>
            <a:r>
              <a:rPr lang="en-US" sz="1300" dirty="0">
                <a:solidFill>
                  <a:srgbClr val="000000"/>
                </a:solidFill>
                <a:latin typeface="Arial"/>
                <a:ea typeface="Arial"/>
                <a:cs typeface="Arial"/>
                <a:sym typeface="Arial"/>
              </a:rPr>
              <a:t>■ Monthly retail sales,</a:t>
            </a:r>
          </a:p>
          <a:p>
            <a:pPr>
              <a:lnSpc>
                <a:spcPct val="112500"/>
              </a:lnSpc>
              <a:spcAft>
                <a:spcPts val="277"/>
              </a:spcAft>
            </a:pPr>
            <a:r>
              <a:rPr lang="en-US" sz="1300" dirty="0">
                <a:solidFill>
                  <a:srgbClr val="000000"/>
                </a:solidFill>
                <a:latin typeface="Arial"/>
                <a:ea typeface="Arial"/>
                <a:cs typeface="Arial"/>
                <a:sym typeface="Arial"/>
              </a:rPr>
              <a:t>■ Manufacturers’ shipments, inventories and orders</a:t>
            </a:r>
          </a:p>
          <a:p>
            <a:pPr>
              <a:lnSpc>
                <a:spcPct val="112500"/>
              </a:lnSpc>
              <a:spcAft>
                <a:spcPts val="277"/>
              </a:spcAft>
            </a:pPr>
            <a:r>
              <a:rPr lang="en-US" sz="1300" dirty="0">
                <a:solidFill>
                  <a:srgbClr val="000000"/>
                </a:solidFill>
                <a:latin typeface="Arial"/>
                <a:ea typeface="Arial"/>
                <a:cs typeface="Arial"/>
                <a:sym typeface="Arial"/>
              </a:rPr>
              <a:t>■ International Trade in Goods and Services...</a:t>
            </a:r>
          </a:p>
          <a:p>
            <a:pPr>
              <a:lnSpc>
                <a:spcPct val="112500"/>
              </a:lnSpc>
              <a:spcAft>
                <a:spcPts val="277"/>
              </a:spcAft>
            </a:pPr>
            <a:r>
              <a:rPr lang="en-US" sz="1300" dirty="0">
                <a:solidFill>
                  <a:srgbClr val="000000"/>
                </a:solidFill>
                <a:latin typeface="Arial"/>
                <a:ea typeface="Arial"/>
                <a:cs typeface="Arial"/>
                <a:sym typeface="Arial"/>
              </a:rPr>
              <a:t>■ and the brand new Quarterly Services Survey</a:t>
            </a:r>
          </a:p>
        </p:txBody>
      </p:sp>
    </p:spTree>
    <p:extLst>
      <p:ext uri="{BB962C8B-B14F-4D97-AF65-F5344CB8AC3E}">
        <p14:creationId xmlns:p14="http://schemas.microsoft.com/office/powerpoint/2010/main" val="2353603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Shape 691"/>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2" name="Shape 692"/>
          <p:cNvSpPr txBox="1">
            <a:spLocks noGrp="1"/>
          </p:cNvSpPr>
          <p:nvPr>
            <p:ph type="body" idx="1"/>
          </p:nvPr>
        </p:nvSpPr>
        <p:spPr>
          <a:xfrm>
            <a:off x="707708" y="4447461"/>
            <a:ext cx="5661660" cy="4213384"/>
          </a:xfrm>
          <a:prstGeom prst="rect">
            <a:avLst/>
          </a:prstGeom>
        </p:spPr>
        <p:txBody>
          <a:bodyPr lIns="84529" tIns="84529" rIns="84529" bIns="84529" anchor="t" anchorCtr="0">
            <a:noAutofit/>
          </a:bodyPr>
          <a:lstStyle/>
          <a:p>
            <a:endParaRPr/>
          </a:p>
        </p:txBody>
      </p:sp>
    </p:spTree>
    <p:extLst>
      <p:ext uri="{BB962C8B-B14F-4D97-AF65-F5344CB8AC3E}">
        <p14:creationId xmlns:p14="http://schemas.microsoft.com/office/powerpoint/2010/main" val="543352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pPr/>
              <a:t>21</a:t>
            </a:fld>
            <a:endParaRPr lang="en-US"/>
          </a:p>
        </p:txBody>
      </p:sp>
    </p:spTree>
    <p:extLst>
      <p:ext uri="{BB962C8B-B14F-4D97-AF65-F5344CB8AC3E}">
        <p14:creationId xmlns:p14="http://schemas.microsoft.com/office/powerpoint/2010/main" val="2127557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6" name="Shape 346"/>
          <p:cNvSpPr txBox="1">
            <a:spLocks noGrp="1"/>
          </p:cNvSpPr>
          <p:nvPr>
            <p:ph type="body" idx="1"/>
          </p:nvPr>
        </p:nvSpPr>
        <p:spPr>
          <a:xfrm>
            <a:off x="707708" y="4447461"/>
            <a:ext cx="5661660" cy="4213384"/>
          </a:xfrm>
          <a:prstGeom prst="rect">
            <a:avLst/>
          </a:prstGeom>
        </p:spPr>
        <p:txBody>
          <a:bodyPr lIns="84529" tIns="84529" rIns="84529" bIns="84529" anchor="t" anchorCtr="0">
            <a:noAutofit/>
          </a:bodyPr>
          <a:lstStyle/>
          <a:p>
            <a:endParaRPr/>
          </a:p>
        </p:txBody>
      </p:sp>
    </p:spTree>
    <p:extLst>
      <p:ext uri="{BB962C8B-B14F-4D97-AF65-F5344CB8AC3E}">
        <p14:creationId xmlns:p14="http://schemas.microsoft.com/office/powerpoint/2010/main" val="928719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F0CDD3-7520-4AE9-925A-8900C7B2F4E0}" type="datetimeFigureOut">
              <a:rPr lang="en-US" smtClean="0"/>
              <a:pPr/>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A7A0C-A5DF-4787-B8E7-EC6F635A7252}" type="slidenum">
              <a:rPr lang="en-US" smtClean="0"/>
              <a:pPr/>
              <a:t>‹#›</a:t>
            </a:fld>
            <a:endParaRPr lang="en-US"/>
          </a:p>
        </p:txBody>
      </p:sp>
    </p:spTree>
    <p:extLst>
      <p:ext uri="{BB962C8B-B14F-4D97-AF65-F5344CB8AC3E}">
        <p14:creationId xmlns:p14="http://schemas.microsoft.com/office/powerpoint/2010/main" val="2305936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F0CDD3-7520-4AE9-925A-8900C7B2F4E0}" type="datetimeFigureOut">
              <a:rPr lang="en-US" smtClean="0"/>
              <a:pPr/>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A7A0C-A5DF-4787-B8E7-EC6F635A7252}" type="slidenum">
              <a:rPr lang="en-US" smtClean="0"/>
              <a:pPr/>
              <a:t>‹#›</a:t>
            </a:fld>
            <a:endParaRPr lang="en-US"/>
          </a:p>
        </p:txBody>
      </p:sp>
    </p:spTree>
    <p:extLst>
      <p:ext uri="{BB962C8B-B14F-4D97-AF65-F5344CB8AC3E}">
        <p14:creationId xmlns:p14="http://schemas.microsoft.com/office/powerpoint/2010/main" val="929388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F0CDD3-7520-4AE9-925A-8900C7B2F4E0}" type="datetimeFigureOut">
              <a:rPr lang="en-US" smtClean="0"/>
              <a:pPr/>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A7A0C-A5DF-4787-B8E7-EC6F635A7252}" type="slidenum">
              <a:rPr lang="en-US" smtClean="0"/>
              <a:pPr/>
              <a:t>‹#›</a:t>
            </a:fld>
            <a:endParaRPr lang="en-US"/>
          </a:p>
        </p:txBody>
      </p:sp>
    </p:spTree>
    <p:extLst>
      <p:ext uri="{BB962C8B-B14F-4D97-AF65-F5344CB8AC3E}">
        <p14:creationId xmlns:p14="http://schemas.microsoft.com/office/powerpoint/2010/main" val="2660720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sentati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9642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F0CDD3-7520-4AE9-925A-8900C7B2F4E0}" type="datetimeFigureOut">
              <a:rPr lang="en-US" smtClean="0"/>
              <a:pPr/>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A7A0C-A5DF-4787-B8E7-EC6F635A7252}" type="slidenum">
              <a:rPr lang="en-US" smtClean="0"/>
              <a:pPr/>
              <a:t>‹#›</a:t>
            </a:fld>
            <a:endParaRPr lang="en-US"/>
          </a:p>
        </p:txBody>
      </p:sp>
    </p:spTree>
    <p:extLst>
      <p:ext uri="{BB962C8B-B14F-4D97-AF65-F5344CB8AC3E}">
        <p14:creationId xmlns:p14="http://schemas.microsoft.com/office/powerpoint/2010/main" val="1109304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4F0CDD3-7520-4AE9-925A-8900C7B2F4E0}" type="datetimeFigureOut">
              <a:rPr lang="en-US" smtClean="0"/>
              <a:pPr/>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8A7A0C-A5DF-4787-B8E7-EC6F635A7252}" type="slidenum">
              <a:rPr lang="en-US" smtClean="0"/>
              <a:pPr/>
              <a:t>‹#›</a:t>
            </a:fld>
            <a:endParaRPr lang="en-US"/>
          </a:p>
        </p:txBody>
      </p:sp>
    </p:spTree>
    <p:extLst>
      <p:ext uri="{BB962C8B-B14F-4D97-AF65-F5344CB8AC3E}">
        <p14:creationId xmlns:p14="http://schemas.microsoft.com/office/powerpoint/2010/main" val="3997903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F0CDD3-7520-4AE9-925A-8900C7B2F4E0}" type="datetimeFigureOut">
              <a:rPr lang="en-US" smtClean="0"/>
              <a:pPr/>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A7A0C-A5DF-4787-B8E7-EC6F635A7252}" type="slidenum">
              <a:rPr lang="en-US" smtClean="0"/>
              <a:pPr/>
              <a:t>‹#›</a:t>
            </a:fld>
            <a:endParaRPr lang="en-US"/>
          </a:p>
        </p:txBody>
      </p:sp>
    </p:spTree>
    <p:extLst>
      <p:ext uri="{BB962C8B-B14F-4D97-AF65-F5344CB8AC3E}">
        <p14:creationId xmlns:p14="http://schemas.microsoft.com/office/powerpoint/2010/main" val="856180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F0CDD3-7520-4AE9-925A-8900C7B2F4E0}" type="datetimeFigureOut">
              <a:rPr lang="en-US" smtClean="0"/>
              <a:pPr/>
              <a:t>6/19/2020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8A7A0C-A5DF-4787-B8E7-EC6F635A7252}" type="slidenum">
              <a:rPr lang="en-US" smtClean="0"/>
              <a:pPr/>
              <a:t>‹#›</a:t>
            </a:fld>
            <a:endParaRPr lang="en-US"/>
          </a:p>
        </p:txBody>
      </p:sp>
    </p:spTree>
    <p:extLst>
      <p:ext uri="{BB962C8B-B14F-4D97-AF65-F5344CB8AC3E}">
        <p14:creationId xmlns:p14="http://schemas.microsoft.com/office/powerpoint/2010/main" val="3063525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F0CDD3-7520-4AE9-925A-8900C7B2F4E0}" type="datetimeFigureOut">
              <a:rPr lang="en-US" smtClean="0"/>
              <a:pPr/>
              <a:t>6/19/2020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8A7A0C-A5DF-4787-B8E7-EC6F635A7252}" type="slidenum">
              <a:rPr lang="en-US" smtClean="0"/>
              <a:pPr/>
              <a:t>‹#›</a:t>
            </a:fld>
            <a:endParaRPr lang="en-US"/>
          </a:p>
        </p:txBody>
      </p:sp>
    </p:spTree>
    <p:extLst>
      <p:ext uri="{BB962C8B-B14F-4D97-AF65-F5344CB8AC3E}">
        <p14:creationId xmlns:p14="http://schemas.microsoft.com/office/powerpoint/2010/main" val="345420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F0CDD3-7520-4AE9-925A-8900C7B2F4E0}" type="datetimeFigureOut">
              <a:rPr lang="en-US" smtClean="0"/>
              <a:pPr/>
              <a:t>6/19/2020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8A7A0C-A5DF-4787-B8E7-EC6F635A7252}" type="slidenum">
              <a:rPr lang="en-US" smtClean="0"/>
              <a:pPr/>
              <a:t>‹#›</a:t>
            </a:fld>
            <a:endParaRPr lang="en-US"/>
          </a:p>
        </p:txBody>
      </p:sp>
    </p:spTree>
    <p:extLst>
      <p:ext uri="{BB962C8B-B14F-4D97-AF65-F5344CB8AC3E}">
        <p14:creationId xmlns:p14="http://schemas.microsoft.com/office/powerpoint/2010/main" val="1870612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B4F0CDD3-7520-4AE9-925A-8900C7B2F4E0}" type="datetimeFigureOut">
              <a:rPr lang="en-US" smtClean="0"/>
              <a:pPr/>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A7A0C-A5DF-4787-B8E7-EC6F635A7252}" type="slidenum">
              <a:rPr lang="en-US" smtClean="0"/>
              <a:pPr/>
              <a:t>‹#›</a:t>
            </a:fld>
            <a:endParaRPr lang="en-US"/>
          </a:p>
        </p:txBody>
      </p:sp>
    </p:spTree>
    <p:extLst>
      <p:ext uri="{BB962C8B-B14F-4D97-AF65-F5344CB8AC3E}">
        <p14:creationId xmlns:p14="http://schemas.microsoft.com/office/powerpoint/2010/main" val="259094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B4F0CDD3-7520-4AE9-925A-8900C7B2F4E0}" type="datetimeFigureOut">
              <a:rPr lang="en-US" smtClean="0"/>
              <a:pPr/>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8A7A0C-A5DF-4787-B8E7-EC6F635A7252}" type="slidenum">
              <a:rPr lang="en-US" smtClean="0"/>
              <a:pPr/>
              <a:t>‹#›</a:t>
            </a:fld>
            <a:endParaRPr lang="en-US"/>
          </a:p>
        </p:txBody>
      </p:sp>
    </p:spTree>
    <p:extLst>
      <p:ext uri="{BB962C8B-B14F-4D97-AF65-F5344CB8AC3E}">
        <p14:creationId xmlns:p14="http://schemas.microsoft.com/office/powerpoint/2010/main" val="1886550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4F0CDD3-7520-4AE9-925A-8900C7B2F4E0}" type="datetimeFigureOut">
              <a:rPr lang="en-US" smtClean="0"/>
              <a:pPr/>
              <a:t>6/19/2020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48A7A0C-A5DF-4787-B8E7-EC6F635A7252}" type="slidenum">
              <a:rPr lang="en-US" smtClean="0"/>
              <a:pPr/>
              <a:t>‹#›</a:t>
            </a:fld>
            <a:endParaRPr lang="en-US"/>
          </a:p>
        </p:txBody>
      </p:sp>
    </p:spTree>
    <p:extLst>
      <p:ext uri="{BB962C8B-B14F-4D97-AF65-F5344CB8AC3E}">
        <p14:creationId xmlns:p14="http://schemas.microsoft.com/office/powerpoint/2010/main" val="323553830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fdlp.gov/understanding-the-census-of-government-2nd-largest-industry-in-the-u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s://www.disasterassistance.gov/" TargetMode="External"/><Relationship Id="rId2" Type="http://schemas.openxmlformats.org/officeDocument/2006/relationships/hyperlink" Target="https://beta.sam.gov/" TargetMode="External"/><Relationship Id="rId1" Type="http://schemas.openxmlformats.org/officeDocument/2006/relationships/slideLayout" Target="../slideLayouts/slideLayout5.xml"/><Relationship Id="rId5" Type="http://schemas.openxmlformats.org/officeDocument/2006/relationships/hyperlink" Target="https://beta.sam.gov/search?index=cfda" TargetMode="External"/><Relationship Id="rId4" Type="http://schemas.openxmlformats.org/officeDocument/2006/relationships/hyperlink" Target="https://www.benefits.gov/"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hyperlink" Target="https://www.usaspending.gov/Pages/Default.aspx" TargetMode="External"/><Relationship Id="rId13" Type="http://schemas.openxmlformats.org/officeDocument/2006/relationships/hyperlink" Target="https://www.fdic.gov/bank/statistical/" TargetMode="External"/><Relationship Id="rId18" Type="http://schemas.openxmlformats.org/officeDocument/2006/relationships/hyperlink" Target="https://nces.ed.gov/" TargetMode="External"/><Relationship Id="rId3" Type="http://schemas.openxmlformats.org/officeDocument/2006/relationships/hyperlink" Target="https://www.bls.gov/" TargetMode="External"/><Relationship Id="rId7" Type="http://schemas.openxmlformats.org/officeDocument/2006/relationships/hyperlink" Target="https://www.irs.gov/uac/tax-stats" TargetMode="External"/><Relationship Id="rId12" Type="http://schemas.openxmlformats.org/officeDocument/2006/relationships/hyperlink" Target="https://www.bjs.gov/" TargetMode="External"/><Relationship Id="rId17" Type="http://schemas.openxmlformats.org/officeDocument/2006/relationships/hyperlink" Target="https://www.fcc.gov/licensing-databases/search-fcc-databases" TargetMode="External"/><Relationship Id="rId2" Type="http://schemas.openxmlformats.org/officeDocument/2006/relationships/hyperlink" Target="https://data.census.gov/" TargetMode="External"/><Relationship Id="rId16" Type="http://schemas.openxmlformats.org/officeDocument/2006/relationships/hyperlink" Target="https://www.bts.gov/browse-statistical-products-and-data" TargetMode="External"/><Relationship Id="rId20" Type="http://schemas.openxmlformats.org/officeDocument/2006/relationships/hyperlink" Target="https://www.bea.gov/" TargetMode="External"/><Relationship Id="rId1" Type="http://schemas.openxmlformats.org/officeDocument/2006/relationships/slideLayout" Target="../slideLayouts/slideLayout4.xml"/><Relationship Id="rId6" Type="http://schemas.openxmlformats.org/officeDocument/2006/relationships/hyperlink" Target="https://www.cbo.gov/about/products/budget-economic-data" TargetMode="External"/><Relationship Id="rId11" Type="http://schemas.openxmlformats.org/officeDocument/2006/relationships/hyperlink" Target="https://www.bls.gov/ppi/" TargetMode="External"/><Relationship Id="rId5" Type="http://schemas.openxmlformats.org/officeDocument/2006/relationships/hyperlink" Target="https://fred.stlouisfed.org/" TargetMode="External"/><Relationship Id="rId15" Type="http://schemas.openxmlformats.org/officeDocument/2006/relationships/hyperlink" Target="http://tse.export.gov/tse/tsehome.aspx" TargetMode="External"/><Relationship Id="rId10" Type="http://schemas.openxmlformats.org/officeDocument/2006/relationships/hyperlink" Target="https://www.consumerfinance.gov/data-research/" TargetMode="External"/><Relationship Id="rId19" Type="http://schemas.openxmlformats.org/officeDocument/2006/relationships/hyperlink" Target="https://www.imls.gov/research-tools/data-collection" TargetMode="External"/><Relationship Id="rId4" Type="http://schemas.openxmlformats.org/officeDocument/2006/relationships/hyperlink" Target="https://www.sec.gov/cgi-bin/srch-edgar" TargetMode="External"/><Relationship Id="rId9" Type="http://schemas.openxmlformats.org/officeDocument/2006/relationships/hyperlink" Target="https://www.ssa.gov/policy/data_type.html" TargetMode="External"/><Relationship Id="rId14" Type="http://schemas.openxmlformats.org/officeDocument/2006/relationships/hyperlink" Target="https://www.consumerfinance.gov/data-research/hmda/"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uspto.gov/" TargetMode="External"/><Relationship Id="rId13" Type="http://schemas.openxmlformats.org/officeDocument/2006/relationships/hyperlink" Target="https://www.ncdc.noaa.gov/data-access" TargetMode="External"/><Relationship Id="rId3" Type="http://schemas.openxmlformats.org/officeDocument/2006/relationships/hyperlink" Target="https://www.fisheries.noaa.gov/" TargetMode="External"/><Relationship Id="rId7" Type="http://schemas.openxmlformats.org/officeDocument/2006/relationships/hyperlink" Target="https://www.epa.gov/open/digital-strategy" TargetMode="External"/><Relationship Id="rId12" Type="http://schemas.openxmlformats.org/officeDocument/2006/relationships/hyperlink" Target="https://www.nsf.gov/statistics" TargetMode="External"/><Relationship Id="rId2" Type="http://schemas.openxmlformats.org/officeDocument/2006/relationships/hyperlink" Target="https://www.nass.usda.gov/" TargetMode="External"/><Relationship Id="rId1" Type="http://schemas.openxmlformats.org/officeDocument/2006/relationships/slideLayout" Target="../slideLayouts/slideLayout4.xml"/><Relationship Id="rId6" Type="http://schemas.openxmlformats.org/officeDocument/2006/relationships/hyperlink" Target="https://www.eia.gov/" TargetMode="External"/><Relationship Id="rId11" Type="http://schemas.openxmlformats.org/officeDocument/2006/relationships/hyperlink" Target="https://www.fda.gov/drugs/development-approval-process-drugs/drug-approvals-and-databases" TargetMode="External"/><Relationship Id="rId5" Type="http://schemas.openxmlformats.org/officeDocument/2006/relationships/hyperlink" Target="https://www.cdc.gov/nchs" TargetMode="External"/><Relationship Id="rId10" Type="http://schemas.openxmlformats.org/officeDocument/2006/relationships/hyperlink" Target="https://www.usgs.gov/centers/nmic" TargetMode="External"/><Relationship Id="rId4" Type="http://schemas.openxmlformats.org/officeDocument/2006/relationships/hyperlink" Target="http://data.defense.gov/" TargetMode="External"/><Relationship Id="rId9" Type="http://schemas.openxmlformats.org/officeDocument/2006/relationships/hyperlink" Target="https://data.doi.gov/dataset" TargetMode="External"/><Relationship Id="rId14" Type="http://schemas.openxmlformats.org/officeDocument/2006/relationships/image" Target="../media/image12.jpeg"/></Relationships>
</file>

<file path=ppt/slides/_rels/slide16.xml.rels><?xml version="1.0" encoding="UTF-8" standalone="yes"?>
<Relationships xmlns="http://schemas.openxmlformats.org/package/2006/relationships"><Relationship Id="rId8" Type="http://schemas.openxmlformats.org/officeDocument/2006/relationships/hyperlink" Target="https://www.transparency.org/research/" TargetMode="External"/><Relationship Id="rId3" Type="http://schemas.openxmlformats.org/officeDocument/2006/relationships/hyperlink" Target="http://databank.worldbank.org/data/home.aspx" TargetMode="External"/><Relationship Id="rId7" Type="http://schemas.openxmlformats.org/officeDocument/2006/relationships/hyperlink" Target="http://www.itu.int/en/ITU-D/Statistics/Pages/stat/default.aspx" TargetMode="External"/><Relationship Id="rId2" Type="http://schemas.openxmlformats.org/officeDocument/2006/relationships/hyperlink" Target="http://data.un.org/" TargetMode="External"/><Relationship Id="rId1" Type="http://schemas.openxmlformats.org/officeDocument/2006/relationships/slideLayout" Target="../slideLayouts/slideLayout5.xml"/><Relationship Id="rId6" Type="http://schemas.openxmlformats.org/officeDocument/2006/relationships/hyperlink" Target="http://www.ilo.org/inform/online-information-resources/databases/a-z-databases/lang--en/index.htm" TargetMode="External"/><Relationship Id="rId11" Type="http://schemas.openxmlformats.org/officeDocument/2006/relationships/hyperlink" Target="https://en.wikipedia.org/wiki/List_of_national_archives" TargetMode="External"/><Relationship Id="rId5" Type="http://schemas.openxmlformats.org/officeDocument/2006/relationships/hyperlink" Target="http://www.who.int/gho/en/" TargetMode="External"/><Relationship Id="rId10" Type="http://schemas.openxmlformats.org/officeDocument/2006/relationships/hyperlink" Target="https://unstats.un.org/home/nso_sites/" TargetMode="External"/><Relationship Id="rId4" Type="http://schemas.openxmlformats.org/officeDocument/2006/relationships/hyperlink" Target="http://www.imf.org/data" TargetMode="External"/><Relationship Id="rId9" Type="http://schemas.openxmlformats.org/officeDocument/2006/relationships/hyperlink" Target="https://data.oecd.or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census.gov/about/partners/sdc.html" TargetMode="Externa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hyperlink" Target="mailto:boettcher@georgetown.edu?subject=fun%20with%20Government%20data" TargetMode="External"/><Relationship Id="rId4" Type="http://schemas.openxmlformats.org/officeDocument/2006/relationships/hyperlink" Target="https://www.census.gov/data/data-tools/cbb.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fdlp.gov/about-the-fdlp/fdlp-academy" TargetMode="External"/><Relationship Id="rId2" Type="http://schemas.openxmlformats.org/officeDocument/2006/relationships/hyperlink" Target="https://www.icpsr.umich.edu/" TargetMode="External"/><Relationship Id="rId1" Type="http://schemas.openxmlformats.org/officeDocument/2006/relationships/slideLayout" Target="../slideLayouts/slideLayout5.xml"/><Relationship Id="rId5" Type="http://schemas.openxmlformats.org/officeDocument/2006/relationships/hyperlink" Target="https://www.census.gov/academy" TargetMode="External"/><Relationship Id="rId4" Type="http://schemas.openxmlformats.org/officeDocument/2006/relationships/hyperlink" Target="https://www.nclaonline.org/Help!-Webinar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boettcher@georgetown.edu" TargetMode="External"/><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hyperlink" Target="http://creativecommons.org/licenses/by-nc/4.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hyperlink" Target="https://boettcher.georgetown.domains/HisBusColl"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census.gov/developers/"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census.gov/govs/" TargetMode="Externa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hyperlink" Target="http://research.stlouisfed.org/fred2/tags/series" TargetMode="Externa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hyperlink" Target="http://www.bls.gov/data/" TargetMode="Externa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census.gov/econ"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census.gov/programs-surveys/economic-census/about.html" TargetMode="External"/><Relationship Id="rId5" Type="http://schemas.openxmlformats.org/officeDocument/2006/relationships/hyperlink" Target="https://nclaonline.org/Help!-Webinars"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bhs.econ.census.gov/ombpdfs" TargetMode="External"/><Relationship Id="rId2" Type="http://schemas.openxmlformats.org/officeDocument/2006/relationships/hyperlink" Target="https://nclaonline.org/Help!-Webinar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hyperlink" Target="https://www.census.gov/programs-surveys/asm.html" TargetMode="External"/><Relationship Id="rId13" Type="http://schemas.openxmlformats.org/officeDocument/2006/relationships/hyperlink" Target="https://www.census.gov/programs-surveys/nonemployer-statistics/data.html" TargetMode="External"/><Relationship Id="rId18" Type="http://schemas.openxmlformats.org/officeDocument/2006/relationships/hyperlink" Target="https://portal.census.gov/pulse/data/" TargetMode="External"/><Relationship Id="rId3" Type="http://schemas.openxmlformats.org/officeDocument/2006/relationships/image" Target="../media/image1.png"/><Relationship Id="rId21" Type="http://schemas.openxmlformats.org/officeDocument/2006/relationships/image" Target="../media/image10.png"/><Relationship Id="rId7" Type="http://schemas.openxmlformats.org/officeDocument/2006/relationships/hyperlink" Target="https://www.census.gov/programs-surveys/abs.html" TargetMode="External"/><Relationship Id="rId12" Type="http://schemas.openxmlformats.org/officeDocument/2006/relationships/hyperlink" Target="https://meps.ahrq.gov/mepsweb/data_stats/quick_tables.jsp" TargetMode="External"/><Relationship Id="rId17" Type="http://schemas.openxmlformats.org/officeDocument/2006/relationships/hyperlink" Target="https://www.census.gov/programs-surveys/rhfs.html" TargetMode="External"/><Relationship Id="rId2" Type="http://schemas.openxmlformats.org/officeDocument/2006/relationships/notesSlide" Target="../notesSlides/notesSlide6.xml"/><Relationship Id="rId16" Type="http://schemas.openxmlformats.org/officeDocument/2006/relationships/hyperlink" Target="https://www.census.gov/econ/qfr/" TargetMode="External"/><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hyperlink" Target="https://www.census.gov/programs-surveys/marts.html" TargetMode="External"/><Relationship Id="rId11" Type="http://schemas.openxmlformats.org/officeDocument/2006/relationships/hyperlink" Target="https://www.census.gov/foreign-trade/about/index.html" TargetMode="External"/><Relationship Id="rId5" Type="http://schemas.openxmlformats.org/officeDocument/2006/relationships/hyperlink" Target="https://www.census.gov/programs-surveys/cbp.html" TargetMode="External"/><Relationship Id="rId15" Type="http://schemas.openxmlformats.org/officeDocument/2006/relationships/hyperlink" Target="https://www.census.gov/services/index.html" TargetMode="External"/><Relationship Id="rId10" Type="http://schemas.openxmlformats.org/officeDocument/2006/relationships/hyperlink" Target="https://www.census.gov/econ/bfs/index.html" TargetMode="External"/><Relationship Id="rId19" Type="http://schemas.openxmlformats.org/officeDocument/2006/relationships/hyperlink" Target="https://www.census.gov/programs-surveys/surveys-programs.html" TargetMode="External"/><Relationship Id="rId4" Type="http://schemas.openxmlformats.org/officeDocument/2006/relationships/image" Target="../media/image2.png"/><Relationship Id="rId9" Type="http://schemas.openxmlformats.org/officeDocument/2006/relationships/hyperlink" Target="https://www.census.gov/programs-surveys/bds.html" TargetMode="External"/><Relationship Id="rId14" Type="http://schemas.openxmlformats.org/officeDocument/2006/relationships/hyperlink" Target="https://lehd.ces.census.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685800"/>
            <a:ext cx="8305800" cy="2057400"/>
          </a:xfrm>
        </p:spPr>
        <p:txBody>
          <a:bodyPr>
            <a:normAutofit/>
          </a:bodyPr>
          <a:lstStyle/>
          <a:p>
            <a:r>
              <a:rPr lang="en-US" sz="4000" b="1" dirty="0" smtClean="0"/>
              <a:t>Census Resources &amp; Data: Government &amp; </a:t>
            </a:r>
            <a:r>
              <a:rPr lang="en-US" sz="4800" b="1" dirty="0" smtClean="0">
                <a:solidFill>
                  <a:schemeClr val="accent6">
                    <a:lumMod val="50000"/>
                  </a:schemeClr>
                </a:solidFill>
              </a:rPr>
              <a:t>Business Perspectives. Part 2</a:t>
            </a:r>
            <a:endParaRPr lang="en-US" sz="4000" b="1" dirty="0">
              <a:solidFill>
                <a:schemeClr val="accent6">
                  <a:lumMod val="50000"/>
                </a:schemeClr>
              </a:solidFill>
            </a:endParaRPr>
          </a:p>
        </p:txBody>
      </p:sp>
      <p:sp>
        <p:nvSpPr>
          <p:cNvPr id="2" name="Subtitle 1"/>
          <p:cNvSpPr>
            <a:spLocks noGrp="1"/>
          </p:cNvSpPr>
          <p:nvPr>
            <p:ph type="subTitle" idx="1"/>
          </p:nvPr>
        </p:nvSpPr>
        <p:spPr>
          <a:xfrm>
            <a:off x="684787" y="3124200"/>
            <a:ext cx="8117414" cy="2590800"/>
          </a:xfrm>
        </p:spPr>
        <p:txBody>
          <a:bodyPr>
            <a:normAutofit/>
          </a:bodyPr>
          <a:lstStyle/>
          <a:p>
            <a:pPr algn="r"/>
            <a:r>
              <a:rPr lang="en-US" sz="2400" b="1" dirty="0" smtClean="0"/>
              <a:t>NCLA’s GRS &amp; BLINC Webinar</a:t>
            </a:r>
          </a:p>
          <a:p>
            <a:pPr algn="r"/>
            <a:r>
              <a:rPr lang="en-US" sz="2400" dirty="0" smtClean="0"/>
              <a:t>June 16, 2020: Webinar</a:t>
            </a:r>
            <a:br>
              <a:rPr lang="en-US" sz="2400" dirty="0" smtClean="0"/>
            </a:br>
            <a:endParaRPr lang="en-US" sz="2400" dirty="0" smtClean="0"/>
          </a:p>
          <a:p>
            <a:pPr algn="r"/>
            <a:endParaRPr lang="en-US" sz="2400" dirty="0"/>
          </a:p>
          <a:p>
            <a:pPr algn="r"/>
            <a:r>
              <a:rPr lang="en-US" sz="2400" dirty="0" smtClean="0"/>
              <a:t>Presenter: Jennifer C. Boettcher, Georgetown University</a:t>
            </a:r>
          </a:p>
          <a:p>
            <a:pPr algn="r"/>
            <a:endParaRPr lang="en-US" sz="2400" dirty="0" smtClean="0"/>
          </a:p>
          <a:p>
            <a:pPr algn="r"/>
            <a:endParaRPr lang="en-US" sz="2400" dirty="0" smtClean="0"/>
          </a:p>
        </p:txBody>
      </p:sp>
    </p:spTree>
    <p:extLst>
      <p:ext uri="{BB962C8B-B14F-4D97-AF65-F5344CB8AC3E}">
        <p14:creationId xmlns:p14="http://schemas.microsoft.com/office/powerpoint/2010/main" val="128689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6"/>
            <a:ext cx="8305800" cy="930273"/>
          </a:xfrm>
        </p:spPr>
        <p:txBody>
          <a:bodyPr>
            <a:noAutofit/>
          </a:bodyPr>
          <a:lstStyle/>
          <a:p>
            <a:pPr algn="ctr"/>
            <a:r>
              <a:rPr lang="en-US" sz="3600" dirty="0" smtClean="0"/>
              <a:t>Census of </a:t>
            </a:r>
            <a:r>
              <a:rPr lang="en-US" sz="3600" b="1" dirty="0" smtClean="0"/>
              <a:t>Governments</a:t>
            </a:r>
            <a:r>
              <a:rPr lang="en-US" sz="3600" dirty="0" smtClean="0"/>
              <a:t> and </a:t>
            </a:r>
            <a:r>
              <a:rPr lang="en-US" sz="3600" b="1" dirty="0" smtClean="0"/>
              <a:t>Public Schools</a:t>
            </a:r>
            <a:endParaRPr lang="en-US" sz="3600" b="1" dirty="0"/>
          </a:p>
        </p:txBody>
      </p:sp>
      <p:pic>
        <p:nvPicPr>
          <p:cNvPr id="6" name="Content Placeholder 5">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l="3927" t="22635" r="1921"/>
          <a:stretch>
            <a:fillRect/>
          </a:stretch>
        </p:blipFill>
        <p:spPr>
          <a:xfrm>
            <a:off x="457200" y="1600200"/>
            <a:ext cx="8296067" cy="4648200"/>
          </a:xfrm>
        </p:spPr>
      </p:pic>
    </p:spTree>
    <p:extLst>
      <p:ext uri="{BB962C8B-B14F-4D97-AF65-F5344CB8AC3E}">
        <p14:creationId xmlns:p14="http://schemas.microsoft.com/office/powerpoint/2010/main" val="2363641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Shape 686"/>
          <p:cNvSpPr/>
          <p:nvPr/>
        </p:nvSpPr>
        <p:spPr>
          <a:xfrm>
            <a:off x="368842" y="214313"/>
            <a:ext cx="8243302" cy="1004887"/>
          </a:xfrm>
          <a:prstGeom prst="rect">
            <a:avLst/>
          </a:prstGeom>
          <a:blipFill>
            <a:blip r:embed="rId3" cstate="print"/>
            <a:stretch>
              <a:fillRect/>
            </a:stretch>
          </a:blipFill>
        </p:spPr>
      </p:sp>
      <p:sp>
        <p:nvSpPr>
          <p:cNvPr id="687" name="Shape 687"/>
          <p:cNvSpPr/>
          <p:nvPr/>
        </p:nvSpPr>
        <p:spPr>
          <a:xfrm>
            <a:off x="454613" y="6155055"/>
            <a:ext cx="8234729" cy="34290"/>
          </a:xfrm>
          <a:prstGeom prst="rect">
            <a:avLst/>
          </a:prstGeom>
          <a:blipFill>
            <a:blip r:embed="rId4" cstate="print"/>
            <a:stretch>
              <a:fillRect/>
            </a:stretch>
          </a:blipFill>
        </p:spPr>
      </p:sp>
      <p:sp>
        <p:nvSpPr>
          <p:cNvPr id="688" name="Shape 688"/>
          <p:cNvSpPr txBox="1">
            <a:spLocks noGrp="1"/>
          </p:cNvSpPr>
          <p:nvPr>
            <p:ph type="ctrTitle" idx="4294967295"/>
          </p:nvPr>
        </p:nvSpPr>
        <p:spPr>
          <a:xfrm>
            <a:off x="497205" y="322898"/>
            <a:ext cx="8218170" cy="1117283"/>
          </a:xfrm>
          <a:prstGeom prst="rect">
            <a:avLst/>
          </a:prstGeom>
        </p:spPr>
        <p:txBody>
          <a:bodyPr lIns="34290" tIns="34290" rIns="34290" bIns="34290" anchor="t" anchorCtr="0">
            <a:noAutofit/>
          </a:bodyPr>
          <a:lstStyle/>
          <a:p>
            <a:pPr algn="ctr">
              <a:lnSpc>
                <a:spcPct val="113829"/>
              </a:lnSpc>
              <a:spcBef>
                <a:spcPts val="0"/>
              </a:spcBef>
            </a:pPr>
            <a:r>
              <a:rPr lang="en-US" sz="4200" dirty="0">
                <a:solidFill>
                  <a:schemeClr val="tx1"/>
                </a:solidFill>
                <a:latin typeface="Arial"/>
                <a:ea typeface="Arial"/>
                <a:cs typeface="Arial"/>
                <a:sym typeface="Arial"/>
              </a:rPr>
              <a:t>Common Mistakes</a:t>
            </a:r>
          </a:p>
        </p:txBody>
      </p:sp>
      <p:sp>
        <p:nvSpPr>
          <p:cNvPr id="689" name="Shape 689"/>
          <p:cNvSpPr txBox="1">
            <a:spLocks noGrp="1"/>
          </p:cNvSpPr>
          <p:nvPr>
            <p:ph type="subTitle" idx="4294967295"/>
          </p:nvPr>
        </p:nvSpPr>
        <p:spPr>
          <a:xfrm>
            <a:off x="497205" y="1143000"/>
            <a:ext cx="8218170" cy="5010615"/>
          </a:xfrm>
          <a:prstGeom prst="rect">
            <a:avLst/>
          </a:prstGeom>
        </p:spPr>
        <p:txBody>
          <a:bodyPr lIns="34290" tIns="34290" rIns="34290" bIns="34290" anchor="t" anchorCtr="0">
            <a:noAutofit/>
          </a:bodyPr>
          <a:lstStyle/>
          <a:p>
            <a:pPr indent="-211455">
              <a:lnSpc>
                <a:spcPct val="150000"/>
              </a:lnSpc>
              <a:spcBef>
                <a:spcPts val="0"/>
              </a:spcBef>
              <a:spcAft>
                <a:spcPts val="0"/>
              </a:spcAft>
              <a:buClr>
                <a:srgbClr val="FFFFFF"/>
              </a:buClr>
              <a:buSzPct val="166666"/>
              <a:buFont typeface="Arial"/>
              <a:buChar char="•"/>
            </a:pPr>
            <a:r>
              <a:rPr lang="en-US" sz="2600" dirty="0" err="1">
                <a:solidFill>
                  <a:schemeClr val="tx1"/>
                </a:solidFill>
                <a:latin typeface="Arial"/>
                <a:ea typeface="Arial"/>
                <a:cs typeface="Arial"/>
                <a:sym typeface="Arial"/>
              </a:rPr>
              <a:t>Nonemployer</a:t>
            </a:r>
            <a:r>
              <a:rPr lang="en-US" sz="2600" dirty="0">
                <a:solidFill>
                  <a:schemeClr val="tx1"/>
                </a:solidFill>
                <a:latin typeface="Arial"/>
                <a:ea typeface="Arial"/>
                <a:cs typeface="Arial"/>
                <a:sym typeface="Arial"/>
              </a:rPr>
              <a:t> </a:t>
            </a:r>
            <a:r>
              <a:rPr lang="en-US" sz="2600" dirty="0" smtClean="0">
                <a:solidFill>
                  <a:schemeClr val="tx1"/>
                </a:solidFill>
                <a:latin typeface="Arial"/>
                <a:ea typeface="Arial"/>
                <a:cs typeface="Arial"/>
                <a:sym typeface="Arial"/>
              </a:rPr>
              <a:t>not in ANY Economic Census reports</a:t>
            </a:r>
            <a:endParaRPr lang="en-US" sz="2600" dirty="0">
              <a:solidFill>
                <a:schemeClr val="tx1"/>
              </a:solidFill>
              <a:latin typeface="Arial"/>
              <a:ea typeface="Arial"/>
              <a:cs typeface="Arial"/>
              <a:sym typeface="Arial"/>
            </a:endParaRPr>
          </a:p>
          <a:p>
            <a:pPr indent="-211455">
              <a:lnSpc>
                <a:spcPct val="150000"/>
              </a:lnSpc>
              <a:spcBef>
                <a:spcPts val="0"/>
              </a:spcBef>
              <a:spcAft>
                <a:spcPts val="0"/>
              </a:spcAft>
              <a:buClr>
                <a:srgbClr val="FFFFFF"/>
              </a:buClr>
              <a:buSzPct val="166666"/>
              <a:buFont typeface="Arial"/>
              <a:buChar char="•"/>
            </a:pPr>
            <a:r>
              <a:rPr lang="en-US" sz="2600" dirty="0">
                <a:solidFill>
                  <a:schemeClr val="tx1"/>
                </a:solidFill>
                <a:latin typeface="Arial"/>
                <a:ea typeface="Arial"/>
                <a:cs typeface="Arial"/>
                <a:sym typeface="Arial"/>
              </a:rPr>
              <a:t>Totaling up the columns</a:t>
            </a:r>
          </a:p>
          <a:p>
            <a:pPr indent="-211455">
              <a:lnSpc>
                <a:spcPct val="150000"/>
              </a:lnSpc>
              <a:spcBef>
                <a:spcPts val="0"/>
              </a:spcBef>
              <a:spcAft>
                <a:spcPts val="0"/>
              </a:spcAft>
              <a:buClr>
                <a:srgbClr val="FFFFFF"/>
              </a:buClr>
              <a:buSzPct val="166666"/>
              <a:buFont typeface="Arial"/>
              <a:buChar char="•"/>
            </a:pPr>
            <a:r>
              <a:rPr lang="en-US" sz="2600" dirty="0" smtClean="0">
                <a:solidFill>
                  <a:schemeClr val="tx1"/>
                </a:solidFill>
                <a:latin typeface="Arial"/>
                <a:ea typeface="Arial"/>
                <a:cs typeface="Arial"/>
                <a:sym typeface="Arial"/>
              </a:rPr>
              <a:t>Not </a:t>
            </a:r>
            <a:r>
              <a:rPr lang="en-US" sz="2600" dirty="0">
                <a:solidFill>
                  <a:schemeClr val="tx1"/>
                </a:solidFill>
                <a:latin typeface="Arial"/>
                <a:ea typeface="Arial"/>
                <a:cs typeface="Arial"/>
                <a:sym typeface="Arial"/>
              </a:rPr>
              <a:t>going beyond the core </a:t>
            </a:r>
            <a:r>
              <a:rPr lang="en-US" sz="2600" dirty="0" smtClean="0">
                <a:solidFill>
                  <a:schemeClr val="tx1"/>
                </a:solidFill>
                <a:latin typeface="Arial"/>
                <a:ea typeface="Arial"/>
                <a:cs typeface="Arial"/>
                <a:sym typeface="Arial"/>
              </a:rPr>
              <a:t>geographic data points</a:t>
            </a:r>
          </a:p>
          <a:p>
            <a:pPr indent="-211455">
              <a:lnSpc>
                <a:spcPct val="150000"/>
              </a:lnSpc>
              <a:spcBef>
                <a:spcPts val="0"/>
              </a:spcBef>
              <a:spcAft>
                <a:spcPts val="0"/>
              </a:spcAft>
              <a:buClr>
                <a:srgbClr val="FFFFFF"/>
              </a:buClr>
              <a:buSzPct val="166666"/>
              <a:buFont typeface="Arial"/>
              <a:buChar char="•"/>
            </a:pPr>
            <a:r>
              <a:rPr lang="en-US" sz="2600" dirty="0" smtClean="0">
                <a:solidFill>
                  <a:schemeClr val="tx1"/>
                </a:solidFill>
                <a:latin typeface="Arial"/>
                <a:ea typeface="Arial"/>
                <a:cs typeface="Arial"/>
                <a:sym typeface="Arial"/>
              </a:rPr>
              <a:t>Not realizing tax exempt data is separate in </a:t>
            </a:r>
          </a:p>
          <a:p>
            <a:pPr lvl="1" indent="-211455">
              <a:lnSpc>
                <a:spcPct val="113793"/>
              </a:lnSpc>
              <a:spcBef>
                <a:spcPts val="0"/>
              </a:spcBef>
              <a:spcAft>
                <a:spcPts val="0"/>
              </a:spcAft>
              <a:buClr>
                <a:srgbClr val="FFFFFF"/>
              </a:buClr>
              <a:buSzPct val="166666"/>
              <a:buFont typeface="Arial"/>
              <a:buChar char="•"/>
            </a:pPr>
            <a:r>
              <a:rPr lang="en-US" sz="2200" dirty="0" smtClean="0">
                <a:solidFill>
                  <a:schemeClr val="tx1"/>
                </a:solidFill>
                <a:latin typeface="Arial"/>
                <a:ea typeface="Arial"/>
                <a:cs typeface="Arial"/>
                <a:sym typeface="Arial"/>
              </a:rPr>
              <a:t>Professional, Scientific, and Technical Services</a:t>
            </a:r>
          </a:p>
          <a:p>
            <a:pPr lvl="1" indent="-211455">
              <a:lnSpc>
                <a:spcPct val="113793"/>
              </a:lnSpc>
              <a:spcBef>
                <a:spcPts val="0"/>
              </a:spcBef>
              <a:spcAft>
                <a:spcPts val="0"/>
              </a:spcAft>
              <a:buClr>
                <a:srgbClr val="FFFFFF"/>
              </a:buClr>
              <a:buSzPct val="166666"/>
              <a:buFont typeface="Arial"/>
              <a:buChar char="•"/>
            </a:pPr>
            <a:r>
              <a:rPr lang="en-US" sz="2200" dirty="0" smtClean="0">
                <a:solidFill>
                  <a:schemeClr val="tx1"/>
                </a:solidFill>
                <a:latin typeface="Arial"/>
                <a:ea typeface="Arial"/>
                <a:cs typeface="Arial"/>
                <a:sym typeface="Arial"/>
              </a:rPr>
              <a:t>Educational Services</a:t>
            </a:r>
          </a:p>
          <a:p>
            <a:pPr lvl="1" indent="-211455">
              <a:lnSpc>
                <a:spcPct val="113793"/>
              </a:lnSpc>
              <a:spcBef>
                <a:spcPts val="0"/>
              </a:spcBef>
              <a:spcAft>
                <a:spcPts val="0"/>
              </a:spcAft>
              <a:buClr>
                <a:srgbClr val="FFFFFF"/>
              </a:buClr>
              <a:buSzPct val="166666"/>
              <a:buFont typeface="Arial"/>
              <a:buChar char="•"/>
            </a:pPr>
            <a:r>
              <a:rPr lang="en-US" sz="2200" dirty="0" smtClean="0">
                <a:solidFill>
                  <a:schemeClr val="tx1"/>
                </a:solidFill>
                <a:latin typeface="Arial"/>
                <a:ea typeface="Arial"/>
                <a:cs typeface="Arial"/>
                <a:sym typeface="Arial"/>
              </a:rPr>
              <a:t>Health Care and Social Services</a:t>
            </a:r>
          </a:p>
          <a:p>
            <a:pPr lvl="1" indent="-211455">
              <a:lnSpc>
                <a:spcPct val="113793"/>
              </a:lnSpc>
              <a:spcBef>
                <a:spcPts val="0"/>
              </a:spcBef>
              <a:spcAft>
                <a:spcPts val="0"/>
              </a:spcAft>
              <a:buClr>
                <a:srgbClr val="FFFFFF"/>
              </a:buClr>
              <a:buSzPct val="166666"/>
              <a:buFont typeface="Arial"/>
              <a:buChar char="•"/>
            </a:pPr>
            <a:r>
              <a:rPr lang="en-US" sz="2200" dirty="0" smtClean="0">
                <a:solidFill>
                  <a:schemeClr val="tx1"/>
                </a:solidFill>
                <a:latin typeface="Arial"/>
                <a:ea typeface="Arial"/>
                <a:cs typeface="Arial"/>
                <a:sym typeface="Arial"/>
              </a:rPr>
              <a:t>Arts, Entertainment, and Recreation</a:t>
            </a:r>
          </a:p>
          <a:p>
            <a:pPr lvl="1" indent="-211455">
              <a:lnSpc>
                <a:spcPct val="113793"/>
              </a:lnSpc>
              <a:spcBef>
                <a:spcPts val="0"/>
              </a:spcBef>
              <a:spcAft>
                <a:spcPts val="0"/>
              </a:spcAft>
              <a:buClr>
                <a:srgbClr val="FFFFFF"/>
              </a:buClr>
              <a:buSzPct val="166666"/>
              <a:buFont typeface="Arial"/>
              <a:buChar char="•"/>
            </a:pPr>
            <a:r>
              <a:rPr lang="en-US" sz="2200" dirty="0" smtClean="0">
                <a:solidFill>
                  <a:schemeClr val="tx1"/>
                </a:solidFill>
                <a:latin typeface="Arial"/>
                <a:ea typeface="Arial"/>
                <a:cs typeface="Arial"/>
                <a:sym typeface="Arial"/>
              </a:rPr>
              <a:t>Other Services</a:t>
            </a:r>
            <a:endParaRPr lang="en-US" sz="2200" dirty="0">
              <a:solidFill>
                <a:schemeClr val="tx1"/>
              </a:solidFill>
              <a:latin typeface="Arial"/>
              <a:ea typeface="Arial"/>
              <a:cs typeface="Arial"/>
              <a:sym typeface="Arial"/>
            </a:endParaRPr>
          </a:p>
          <a:p>
            <a:pPr>
              <a:buNone/>
            </a:pPr>
            <a:endParaRPr lang="en-US" sz="2600" dirty="0">
              <a:solidFill>
                <a:srgbClr val="FFFFFF"/>
              </a:solidFill>
              <a:latin typeface="Arial"/>
              <a:ea typeface="Arial"/>
              <a:cs typeface="Arial"/>
              <a:sym typeface="Arial"/>
            </a:endParaRPr>
          </a:p>
          <a:p>
            <a:endParaRPr lang="en-US" sz="2600" dirty="0">
              <a:solidFill>
                <a:srgbClr val="FFFFFF"/>
              </a:solidFill>
              <a:latin typeface="Arial"/>
              <a:ea typeface="Arial"/>
              <a:cs typeface="Arial"/>
              <a:sym typeface="Arial"/>
            </a:endParaRPr>
          </a:p>
        </p:txBody>
      </p:sp>
    </p:spTree>
    <p:extLst>
      <p:ext uri="{BB962C8B-B14F-4D97-AF65-F5344CB8AC3E}">
        <p14:creationId xmlns:p14="http://schemas.microsoft.com/office/powerpoint/2010/main" val="238979153"/>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a:t>
            </a:r>
            <a:r>
              <a:rPr lang="en-US" b="1" dirty="0" smtClean="0"/>
              <a:t>WITH</a:t>
            </a:r>
            <a:r>
              <a:rPr lang="en-US" dirty="0" smtClean="0"/>
              <a:t> the U.S. Federal Government</a:t>
            </a:r>
            <a:endParaRPr lang="en-US" dirty="0"/>
          </a:p>
        </p:txBody>
      </p:sp>
      <p:sp>
        <p:nvSpPr>
          <p:cNvPr id="4" name="Text Placeholder 3"/>
          <p:cNvSpPr>
            <a:spLocks noGrp="1"/>
          </p:cNvSpPr>
          <p:nvPr>
            <p:ph type="body" idx="1"/>
          </p:nvPr>
        </p:nvSpPr>
        <p:spPr/>
        <p:txBody>
          <a:bodyPr/>
          <a:lstStyle/>
          <a:p>
            <a:pPr algn="ctr"/>
            <a:r>
              <a:rPr lang="en-US" dirty="0" smtClean="0"/>
              <a:t>Procurement</a:t>
            </a:r>
            <a:endParaRPr lang="en-US" dirty="0"/>
          </a:p>
        </p:txBody>
      </p:sp>
      <p:sp>
        <p:nvSpPr>
          <p:cNvPr id="5" name="Content Placeholder 4"/>
          <p:cNvSpPr>
            <a:spLocks noGrp="1"/>
          </p:cNvSpPr>
          <p:nvPr>
            <p:ph sz="half" idx="2"/>
          </p:nvPr>
        </p:nvSpPr>
        <p:spPr/>
        <p:txBody>
          <a:bodyPr>
            <a:normAutofit/>
          </a:bodyPr>
          <a:lstStyle/>
          <a:p>
            <a:r>
              <a:rPr lang="en-US" i="1" dirty="0" smtClean="0">
                <a:hlinkClick r:id="rId2"/>
              </a:rPr>
              <a:t>Authoritative site for Assistance Listings, Wage Determinations, and Contract Opportunities</a:t>
            </a:r>
            <a:r>
              <a:rPr lang="en-US" i="1" dirty="0" smtClean="0"/>
              <a:t> (beta.sam.gov)</a:t>
            </a:r>
            <a:endParaRPr lang="en-US" dirty="0" smtClean="0"/>
          </a:p>
          <a:p>
            <a:pPr lvl="1"/>
            <a:r>
              <a:rPr lang="en-US" dirty="0" smtClean="0"/>
              <a:t>Old: Federal Business Opportunities (FedBizOpps.gov) to Replace the </a:t>
            </a:r>
            <a:r>
              <a:rPr lang="en-US" i="1" dirty="0" smtClean="0"/>
              <a:t>Commerce Business Daily</a:t>
            </a:r>
            <a:r>
              <a:rPr lang="en-US" dirty="0" smtClean="0"/>
              <a:t> (CBD)</a:t>
            </a:r>
          </a:p>
          <a:p>
            <a:pPr lvl="1"/>
            <a:r>
              <a:rPr lang="en-US" dirty="0" smtClean="0"/>
              <a:t>Old: Catalog of Federal Domestic Assistance (CFDA)</a:t>
            </a:r>
            <a:endParaRPr lang="en-US" dirty="0"/>
          </a:p>
        </p:txBody>
      </p:sp>
      <p:sp>
        <p:nvSpPr>
          <p:cNvPr id="6" name="Text Placeholder 5"/>
          <p:cNvSpPr>
            <a:spLocks noGrp="1"/>
          </p:cNvSpPr>
          <p:nvPr>
            <p:ph type="body" sz="quarter" idx="3"/>
          </p:nvPr>
        </p:nvSpPr>
        <p:spPr/>
        <p:txBody>
          <a:bodyPr/>
          <a:lstStyle/>
          <a:p>
            <a:pPr algn="ctr"/>
            <a:r>
              <a:rPr lang="en-US" dirty="0" smtClean="0"/>
              <a:t>Disasters Assistance</a:t>
            </a:r>
            <a:endParaRPr lang="en-US" dirty="0"/>
          </a:p>
        </p:txBody>
      </p:sp>
      <p:sp>
        <p:nvSpPr>
          <p:cNvPr id="7" name="Content Placeholder 6"/>
          <p:cNvSpPr>
            <a:spLocks noGrp="1"/>
          </p:cNvSpPr>
          <p:nvPr>
            <p:ph sz="quarter" idx="4"/>
          </p:nvPr>
        </p:nvSpPr>
        <p:spPr/>
        <p:txBody>
          <a:bodyPr/>
          <a:lstStyle/>
          <a:p>
            <a:r>
              <a:rPr lang="en-US" dirty="0" smtClean="0">
                <a:hlinkClick r:id="rId3"/>
              </a:rPr>
              <a:t>Disaster Assistance</a:t>
            </a:r>
            <a:endParaRPr lang="en-US" dirty="0" smtClean="0"/>
          </a:p>
          <a:p>
            <a:r>
              <a:rPr lang="en-US" dirty="0" smtClean="0">
                <a:hlinkClick r:id="rId4"/>
              </a:rPr>
              <a:t>Federal and State Benefits</a:t>
            </a:r>
            <a:endParaRPr lang="en-US" dirty="0" smtClean="0"/>
          </a:p>
          <a:p>
            <a:r>
              <a:rPr lang="en-US" dirty="0" smtClean="0">
                <a:hlinkClick r:id="rId5"/>
              </a:rPr>
              <a:t>Search Catalog of Federal Domestic Assistance (CFDA</a:t>
            </a:r>
            <a:r>
              <a:rPr lang="en-US" dirty="0" smtClean="0"/>
              <a:t>)</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886700" cy="1325563"/>
          </a:xfrm>
        </p:spPr>
        <p:txBody>
          <a:bodyPr>
            <a:normAutofit/>
          </a:bodyPr>
          <a:lstStyle/>
          <a:p>
            <a:r>
              <a:rPr lang="en-US" b="1" dirty="0" smtClean="0"/>
              <a:t>Federal Government </a:t>
            </a:r>
            <a:r>
              <a:rPr lang="en-US" dirty="0" smtClean="0"/>
              <a:t>Information is </a:t>
            </a:r>
            <a:r>
              <a:rPr lang="en-US" b="1" dirty="0" smtClean="0"/>
              <a:t>Business</a:t>
            </a:r>
            <a:endParaRPr lang="en-US" b="1" dirty="0"/>
          </a:p>
        </p:txBody>
      </p:sp>
      <p:sp>
        <p:nvSpPr>
          <p:cNvPr id="4" name="Text Placeholder 3"/>
          <p:cNvSpPr>
            <a:spLocks noGrp="1"/>
          </p:cNvSpPr>
          <p:nvPr>
            <p:ph type="body" idx="1"/>
          </p:nvPr>
        </p:nvSpPr>
        <p:spPr>
          <a:xfrm>
            <a:off x="456128" y="1219200"/>
            <a:ext cx="4040188" cy="639762"/>
          </a:xfrm>
        </p:spPr>
        <p:txBody>
          <a:bodyPr>
            <a:normAutofit/>
          </a:bodyPr>
          <a:lstStyle/>
          <a:p>
            <a:pPr algn="ctr"/>
            <a:r>
              <a:rPr lang="en-US" sz="2800" dirty="0" smtClean="0"/>
              <a:t>Executive Branch</a:t>
            </a:r>
            <a:endParaRPr lang="en-US" sz="2800" dirty="0"/>
          </a:p>
        </p:txBody>
      </p:sp>
      <p:sp>
        <p:nvSpPr>
          <p:cNvPr id="3" name="Content Placeholder 2"/>
          <p:cNvSpPr>
            <a:spLocks noGrp="1"/>
          </p:cNvSpPr>
          <p:nvPr>
            <p:ph sz="half" idx="2"/>
          </p:nvPr>
        </p:nvSpPr>
        <p:spPr>
          <a:xfrm>
            <a:off x="341799" y="1828800"/>
            <a:ext cx="4155589" cy="4648200"/>
          </a:xfrm>
        </p:spPr>
        <p:txBody>
          <a:bodyPr>
            <a:normAutofit/>
          </a:bodyPr>
          <a:lstStyle/>
          <a:p>
            <a:r>
              <a:rPr lang="en-US" dirty="0" smtClean="0"/>
              <a:t>Regulations</a:t>
            </a:r>
          </a:p>
          <a:p>
            <a:r>
              <a:rPr lang="en-US" dirty="0" smtClean="0"/>
              <a:t>Data, API</a:t>
            </a:r>
          </a:p>
          <a:p>
            <a:r>
              <a:rPr lang="en-US" dirty="0" smtClean="0"/>
              <a:t>Data, Statistics or Indicators</a:t>
            </a:r>
          </a:p>
          <a:p>
            <a:r>
              <a:rPr lang="en-US" dirty="0" smtClean="0"/>
              <a:t>Press releases or Trade press or Bulletin</a:t>
            </a:r>
          </a:p>
          <a:p>
            <a:r>
              <a:rPr lang="en-US" dirty="0" smtClean="0"/>
              <a:t>Handbooks or Fact Books</a:t>
            </a:r>
          </a:p>
          <a:p>
            <a:r>
              <a:rPr lang="en-US" dirty="0" smtClean="0"/>
              <a:t>Department’s Reports</a:t>
            </a:r>
          </a:p>
          <a:p>
            <a:r>
              <a:rPr lang="en-US" dirty="0" smtClean="0"/>
              <a:t>Industry Reports or Surveys or Review</a:t>
            </a:r>
          </a:p>
          <a:p>
            <a:r>
              <a:rPr lang="en-US" dirty="0" smtClean="0"/>
              <a:t>State of the Industry and Outlooks</a:t>
            </a:r>
          </a:p>
          <a:p>
            <a:r>
              <a:rPr lang="en-US" dirty="0" smtClean="0"/>
              <a:t>Geographic specific</a:t>
            </a:r>
          </a:p>
          <a:p>
            <a:r>
              <a:rPr lang="en-US" dirty="0" smtClean="0"/>
              <a:t>New Technology and direction</a:t>
            </a:r>
          </a:p>
        </p:txBody>
      </p:sp>
      <p:sp>
        <p:nvSpPr>
          <p:cNvPr id="5" name="Text Placeholder 4"/>
          <p:cNvSpPr>
            <a:spLocks noGrp="1"/>
          </p:cNvSpPr>
          <p:nvPr>
            <p:ph type="body" sz="quarter" idx="3"/>
          </p:nvPr>
        </p:nvSpPr>
        <p:spPr>
          <a:xfrm>
            <a:off x="4572000" y="1219200"/>
            <a:ext cx="4041775" cy="639762"/>
          </a:xfrm>
        </p:spPr>
        <p:txBody>
          <a:bodyPr>
            <a:normAutofit/>
          </a:bodyPr>
          <a:lstStyle/>
          <a:p>
            <a:pPr algn="ctr"/>
            <a:r>
              <a:rPr lang="en-US" sz="2800" dirty="0" smtClean="0"/>
              <a:t>Congressional Branch</a:t>
            </a:r>
            <a:endParaRPr lang="en-US" sz="2800" dirty="0"/>
          </a:p>
        </p:txBody>
      </p:sp>
      <p:sp>
        <p:nvSpPr>
          <p:cNvPr id="6" name="Content Placeholder 5"/>
          <p:cNvSpPr>
            <a:spLocks noGrp="1"/>
          </p:cNvSpPr>
          <p:nvPr>
            <p:ph sz="quarter" idx="4"/>
          </p:nvPr>
        </p:nvSpPr>
        <p:spPr>
          <a:xfrm>
            <a:off x="4571999" y="1905001"/>
            <a:ext cx="4057636" cy="2244725"/>
          </a:xfrm>
        </p:spPr>
        <p:txBody>
          <a:bodyPr/>
          <a:lstStyle/>
          <a:p>
            <a:r>
              <a:rPr lang="en-US" dirty="0" smtClean="0"/>
              <a:t>Forthcoming laws</a:t>
            </a:r>
          </a:p>
          <a:p>
            <a:r>
              <a:rPr lang="en-US" dirty="0" smtClean="0"/>
              <a:t>Committee reports/prints</a:t>
            </a:r>
          </a:p>
          <a:p>
            <a:r>
              <a:rPr lang="en-US" dirty="0" smtClean="0"/>
              <a:t>Congressional Research Section</a:t>
            </a:r>
          </a:p>
          <a:p>
            <a:r>
              <a:rPr lang="en-US" dirty="0" smtClean="0"/>
              <a:t>Library of Congress, Reading Rooms</a:t>
            </a:r>
          </a:p>
          <a:p>
            <a:r>
              <a:rPr lang="en-US" dirty="0" smtClean="0"/>
              <a:t>Government Publishing Office</a:t>
            </a:r>
          </a:p>
          <a:p>
            <a:endParaRPr lang="en-US" dirty="0"/>
          </a:p>
        </p:txBody>
      </p:sp>
      <p:sp>
        <p:nvSpPr>
          <p:cNvPr id="7" name="Text Placeholder 4"/>
          <p:cNvSpPr txBox="1">
            <a:spLocks/>
          </p:cNvSpPr>
          <p:nvPr/>
        </p:nvSpPr>
        <p:spPr>
          <a:xfrm>
            <a:off x="4629165" y="4191000"/>
            <a:ext cx="4041775" cy="639762"/>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Judicial Branch</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Box 8"/>
          <p:cNvSpPr txBox="1"/>
          <p:nvPr/>
        </p:nvSpPr>
        <p:spPr>
          <a:xfrm>
            <a:off x="4571999" y="4800600"/>
            <a:ext cx="3658553" cy="1569660"/>
          </a:xfrm>
          <a:prstGeom prst="rect">
            <a:avLst/>
          </a:prstGeom>
          <a:noFill/>
        </p:spPr>
        <p:txBody>
          <a:bodyPr wrap="square" rtlCol="0">
            <a:spAutoFit/>
          </a:bodyPr>
          <a:lstStyle/>
          <a:p>
            <a:pPr>
              <a:buFont typeface="Arial" pitchFamily="34" charset="0"/>
              <a:buChar char="•"/>
            </a:pPr>
            <a:r>
              <a:rPr lang="en-US" sz="2400" dirty="0" smtClean="0"/>
              <a:t>   Interpreting laws</a:t>
            </a:r>
          </a:p>
          <a:p>
            <a:pPr>
              <a:buFont typeface="Arial" pitchFamily="34" charset="0"/>
              <a:buChar char="•"/>
            </a:pPr>
            <a:r>
              <a:rPr lang="en-US" sz="2400" dirty="0" smtClean="0"/>
              <a:t>   Courts, transcribes</a:t>
            </a:r>
          </a:p>
          <a:p>
            <a:pPr>
              <a:buFont typeface="Arial" pitchFamily="34" charset="0"/>
              <a:buChar char="•"/>
            </a:pPr>
            <a:r>
              <a:rPr lang="en-US" sz="2400" dirty="0" smtClean="0"/>
              <a:t>   Courts, defendants</a:t>
            </a:r>
          </a:p>
          <a:p>
            <a:pPr lvl="1"/>
            <a:endParaRPr lang="en-US" sz="2400"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dirty="0" smtClean="0"/>
              <a:t>Major Sources of </a:t>
            </a:r>
            <a:r>
              <a:rPr lang="en-US" b="1" dirty="0" smtClean="0"/>
              <a:t>Social Science  </a:t>
            </a:r>
            <a:r>
              <a:rPr lang="en-US" dirty="0" smtClean="0"/>
              <a:t>information</a:t>
            </a:r>
            <a:r>
              <a:rPr lang="en-US" b="1" dirty="0" smtClean="0"/>
              <a:t> </a:t>
            </a:r>
            <a:r>
              <a:rPr lang="en-US" dirty="0" smtClean="0"/>
              <a:t>in the US Government </a:t>
            </a:r>
            <a:endParaRPr lang="en-US" dirty="0"/>
          </a:p>
        </p:txBody>
      </p:sp>
      <p:sp>
        <p:nvSpPr>
          <p:cNvPr id="7" name="Content Placeholder 6"/>
          <p:cNvSpPr>
            <a:spLocks noGrp="1"/>
          </p:cNvSpPr>
          <p:nvPr>
            <p:ph sz="half" idx="1"/>
          </p:nvPr>
        </p:nvSpPr>
        <p:spPr>
          <a:xfrm>
            <a:off x="856282" y="1600206"/>
            <a:ext cx="4249118" cy="4525963"/>
          </a:xfrm>
        </p:spPr>
        <p:txBody>
          <a:bodyPr>
            <a:normAutofit lnSpcReduction="10000"/>
          </a:bodyPr>
          <a:lstStyle/>
          <a:p>
            <a:r>
              <a:rPr lang="en-US" sz="2400" dirty="0" smtClean="0">
                <a:hlinkClick r:id="rId2"/>
              </a:rPr>
              <a:t>Census </a:t>
            </a:r>
            <a:r>
              <a:rPr lang="en-US" sz="2400" dirty="0" smtClean="0"/>
              <a:t>(Demographics, Public Finance, Manufacturing, Retail, Wholesale, Construction, most other industries)</a:t>
            </a:r>
          </a:p>
          <a:p>
            <a:r>
              <a:rPr lang="en-US" sz="2400" dirty="0" smtClean="0">
                <a:hlinkClick r:id="rId3"/>
              </a:rPr>
              <a:t>Labor</a:t>
            </a:r>
            <a:endParaRPr lang="en-US" sz="2400" dirty="0" smtClean="0"/>
          </a:p>
          <a:p>
            <a:r>
              <a:rPr lang="en-US" sz="2400" dirty="0" smtClean="0">
                <a:hlinkClick r:id="rId4"/>
              </a:rPr>
              <a:t>Companies</a:t>
            </a:r>
            <a:endParaRPr lang="en-US" sz="2400" dirty="0">
              <a:hlinkClick r:id="rId5"/>
            </a:endParaRPr>
          </a:p>
          <a:p>
            <a:r>
              <a:rPr lang="en-US" sz="2400" dirty="0" smtClean="0">
                <a:hlinkClick r:id="rId5"/>
              </a:rPr>
              <a:t>Economic</a:t>
            </a:r>
            <a:endParaRPr lang="en-US" sz="2400" dirty="0" smtClean="0"/>
          </a:p>
          <a:p>
            <a:r>
              <a:rPr lang="en-US" sz="2400" dirty="0" smtClean="0">
                <a:hlinkClick r:id="rId6"/>
              </a:rPr>
              <a:t>Federal Budget Projections</a:t>
            </a:r>
            <a:endParaRPr lang="en-US" sz="2400" dirty="0" smtClean="0"/>
          </a:p>
          <a:p>
            <a:r>
              <a:rPr lang="en-US" sz="2400" dirty="0" smtClean="0">
                <a:hlinkClick r:id="rId7"/>
              </a:rPr>
              <a:t>Taxes</a:t>
            </a:r>
            <a:endParaRPr lang="en-US" sz="2400" dirty="0" smtClean="0"/>
          </a:p>
          <a:p>
            <a:r>
              <a:rPr lang="en-US" sz="2400" dirty="0" smtClean="0">
                <a:hlinkClick r:id="rId8"/>
              </a:rPr>
              <a:t>Spending</a:t>
            </a:r>
            <a:endParaRPr lang="en-US" sz="2400" dirty="0" smtClean="0"/>
          </a:p>
          <a:p>
            <a:r>
              <a:rPr lang="en-US" sz="2400" dirty="0" smtClean="0">
                <a:hlinkClick r:id="rId9"/>
              </a:rPr>
              <a:t>Social Security</a:t>
            </a:r>
            <a:endParaRPr lang="en-US" sz="2400" dirty="0" smtClean="0"/>
          </a:p>
          <a:p>
            <a:r>
              <a:rPr lang="en-US" sz="2400" dirty="0" smtClean="0">
                <a:hlinkClick r:id="rId10"/>
              </a:rPr>
              <a:t>Consumer/Financial Literacy</a:t>
            </a:r>
            <a:endParaRPr lang="en-US" sz="2400" dirty="0" smtClean="0"/>
          </a:p>
          <a:p>
            <a:endParaRPr lang="en-US" sz="2400" dirty="0"/>
          </a:p>
        </p:txBody>
      </p:sp>
      <p:sp>
        <p:nvSpPr>
          <p:cNvPr id="8" name="Content Placeholder 7"/>
          <p:cNvSpPr>
            <a:spLocks noGrp="1"/>
          </p:cNvSpPr>
          <p:nvPr>
            <p:ph sz="half" idx="2"/>
          </p:nvPr>
        </p:nvSpPr>
        <p:spPr>
          <a:xfrm>
            <a:off x="5257800" y="1600200"/>
            <a:ext cx="3886200" cy="4876800"/>
          </a:xfrm>
        </p:spPr>
        <p:txBody>
          <a:bodyPr>
            <a:noAutofit/>
          </a:bodyPr>
          <a:lstStyle/>
          <a:p>
            <a:r>
              <a:rPr lang="en-US" sz="2400" dirty="0" smtClean="0">
                <a:hlinkClick r:id="rId11"/>
              </a:rPr>
              <a:t>Production Costs</a:t>
            </a:r>
            <a:endParaRPr lang="en-US" sz="2400" dirty="0" smtClean="0">
              <a:hlinkClick r:id="rId12"/>
            </a:endParaRPr>
          </a:p>
          <a:p>
            <a:r>
              <a:rPr lang="en-US" sz="2400" dirty="0" smtClean="0">
                <a:hlinkClick r:id="rId12"/>
              </a:rPr>
              <a:t>Justice</a:t>
            </a:r>
            <a:endParaRPr lang="en-US" sz="2400" dirty="0"/>
          </a:p>
          <a:p>
            <a:r>
              <a:rPr lang="en-US" sz="2400" dirty="0" smtClean="0">
                <a:hlinkClick r:id="rId13"/>
              </a:rPr>
              <a:t>Banking</a:t>
            </a:r>
            <a:endParaRPr lang="en-US" sz="2400" dirty="0" smtClean="0"/>
          </a:p>
          <a:p>
            <a:r>
              <a:rPr lang="en-US" sz="2400" dirty="0" smtClean="0">
                <a:hlinkClick r:id="rId14"/>
              </a:rPr>
              <a:t>Mortgage</a:t>
            </a:r>
            <a:endParaRPr lang="en-US" sz="2400" dirty="0" smtClean="0"/>
          </a:p>
          <a:p>
            <a:r>
              <a:rPr lang="en-US" sz="2400" dirty="0" smtClean="0">
                <a:hlinkClick r:id="rId15"/>
              </a:rPr>
              <a:t>Trade</a:t>
            </a:r>
            <a:endParaRPr lang="en-US" sz="2400" dirty="0" smtClean="0"/>
          </a:p>
          <a:p>
            <a:r>
              <a:rPr lang="en-US" sz="2400" dirty="0" smtClean="0">
                <a:hlinkClick r:id="rId16"/>
              </a:rPr>
              <a:t>Transportation</a:t>
            </a:r>
            <a:endParaRPr lang="en-US" sz="2400" dirty="0" smtClean="0"/>
          </a:p>
          <a:p>
            <a:r>
              <a:rPr lang="en-US" sz="2400" dirty="0" smtClean="0">
                <a:hlinkClick r:id="rId17"/>
              </a:rPr>
              <a:t>Telecommunications</a:t>
            </a:r>
            <a:endParaRPr lang="en-US" sz="2400" dirty="0" smtClean="0"/>
          </a:p>
          <a:p>
            <a:r>
              <a:rPr lang="en-US" sz="2400" dirty="0" smtClean="0">
                <a:hlinkClick r:id="rId18"/>
              </a:rPr>
              <a:t>Education</a:t>
            </a:r>
            <a:endParaRPr lang="en-US" sz="2400" dirty="0" smtClean="0"/>
          </a:p>
          <a:p>
            <a:r>
              <a:rPr lang="en-US" sz="2400" dirty="0" smtClean="0">
                <a:hlinkClick r:id="rId19"/>
              </a:rPr>
              <a:t>Libraries and Museums</a:t>
            </a:r>
            <a:endParaRPr lang="en-US" sz="2400" dirty="0" smtClean="0"/>
          </a:p>
          <a:p>
            <a:r>
              <a:rPr lang="en-US" sz="2400" dirty="0" smtClean="0">
                <a:hlinkClick r:id="rId20"/>
              </a:rPr>
              <a:t>Economic Analysis</a:t>
            </a:r>
            <a:endParaRPr lang="en-US" sz="2400"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smtClean="0"/>
              <a:t>Major Sources of </a:t>
            </a:r>
            <a:r>
              <a:rPr lang="en-US" b="1" dirty="0" smtClean="0"/>
              <a:t>Natural </a:t>
            </a:r>
            <a:r>
              <a:rPr lang="en-US" b="1" dirty="0"/>
              <a:t>Science</a:t>
            </a:r>
            <a:r>
              <a:rPr lang="en-US" dirty="0"/>
              <a:t> </a:t>
            </a:r>
            <a:r>
              <a:rPr lang="en-US" dirty="0" smtClean="0"/>
              <a:t> information from the US </a:t>
            </a:r>
            <a:r>
              <a:rPr lang="en-US" dirty="0"/>
              <a:t>Government </a:t>
            </a:r>
          </a:p>
        </p:txBody>
      </p:sp>
      <p:sp>
        <p:nvSpPr>
          <p:cNvPr id="3" name="Content Placeholder 2"/>
          <p:cNvSpPr>
            <a:spLocks noGrp="1"/>
          </p:cNvSpPr>
          <p:nvPr>
            <p:ph sz="half" idx="1"/>
          </p:nvPr>
        </p:nvSpPr>
        <p:spPr>
          <a:xfrm>
            <a:off x="628650" y="1676400"/>
            <a:ext cx="3886200" cy="4500563"/>
          </a:xfrm>
        </p:spPr>
        <p:txBody>
          <a:bodyPr>
            <a:noAutofit/>
          </a:bodyPr>
          <a:lstStyle/>
          <a:p>
            <a:r>
              <a:rPr lang="en-US" sz="2400" dirty="0" smtClean="0">
                <a:hlinkClick r:id="rId2"/>
              </a:rPr>
              <a:t>Agriculture</a:t>
            </a:r>
            <a:r>
              <a:rPr lang="en-US" sz="2400" dirty="0" smtClean="0"/>
              <a:t> and </a:t>
            </a:r>
            <a:r>
              <a:rPr lang="en-US" sz="2400" dirty="0" smtClean="0">
                <a:hlinkClick r:id="rId3"/>
              </a:rPr>
              <a:t>Fisheries</a:t>
            </a:r>
            <a:endParaRPr lang="en-US" sz="2400" dirty="0" smtClean="0"/>
          </a:p>
          <a:p>
            <a:r>
              <a:rPr lang="en-US" sz="2400" dirty="0">
                <a:hlinkClick r:id="rId4"/>
              </a:rPr>
              <a:t>Defense</a:t>
            </a:r>
            <a:endParaRPr lang="en-US" sz="2400" dirty="0"/>
          </a:p>
          <a:p>
            <a:r>
              <a:rPr lang="en-US" sz="2400" dirty="0" smtClean="0">
                <a:hlinkClick r:id="rId5"/>
              </a:rPr>
              <a:t>Health</a:t>
            </a:r>
            <a:endParaRPr lang="en-US" sz="2400" dirty="0" smtClean="0"/>
          </a:p>
          <a:p>
            <a:r>
              <a:rPr lang="en-US" sz="2400" dirty="0" smtClean="0">
                <a:hlinkClick r:id="rId6"/>
              </a:rPr>
              <a:t>Energy</a:t>
            </a:r>
            <a:endParaRPr lang="en-US" sz="2400" dirty="0" smtClean="0"/>
          </a:p>
          <a:p>
            <a:r>
              <a:rPr lang="en-US" sz="2400" dirty="0" smtClean="0">
                <a:hlinkClick r:id="rId7"/>
              </a:rPr>
              <a:t>Environment</a:t>
            </a:r>
            <a:endParaRPr lang="en-US" sz="2400" dirty="0" smtClean="0"/>
          </a:p>
          <a:p>
            <a:r>
              <a:rPr lang="en-US" sz="2400" dirty="0" smtClean="0">
                <a:hlinkClick r:id="rId8"/>
              </a:rPr>
              <a:t>Intellectual Property</a:t>
            </a:r>
            <a:endParaRPr lang="en-US" sz="2400" dirty="0" smtClean="0">
              <a:hlinkClick r:id="rId9"/>
            </a:endParaRPr>
          </a:p>
          <a:p>
            <a:r>
              <a:rPr lang="en-US" sz="2400" dirty="0" smtClean="0">
                <a:hlinkClick r:id="rId9"/>
              </a:rPr>
              <a:t>Land Management</a:t>
            </a:r>
            <a:r>
              <a:rPr lang="en-US" sz="2400" dirty="0" smtClean="0"/>
              <a:t> and </a:t>
            </a:r>
            <a:r>
              <a:rPr lang="en-US" sz="2400" dirty="0" smtClean="0">
                <a:hlinkClick r:id="rId10"/>
              </a:rPr>
              <a:t>Minerals</a:t>
            </a:r>
            <a:endParaRPr lang="en-US" sz="2400" dirty="0" smtClean="0"/>
          </a:p>
          <a:p>
            <a:r>
              <a:rPr lang="en-US" sz="2400" dirty="0" smtClean="0">
                <a:hlinkClick r:id="rId11"/>
              </a:rPr>
              <a:t>Pharmaceuticals</a:t>
            </a:r>
            <a:endParaRPr lang="en-US" sz="2400" dirty="0" smtClean="0"/>
          </a:p>
          <a:p>
            <a:r>
              <a:rPr lang="en-US" sz="2400" dirty="0" smtClean="0">
                <a:hlinkClick r:id="rId12"/>
              </a:rPr>
              <a:t>Science &amp; Engineering</a:t>
            </a:r>
            <a:endParaRPr lang="en-US" sz="2400" dirty="0" smtClean="0"/>
          </a:p>
          <a:p>
            <a:r>
              <a:rPr lang="en-US" sz="2400" dirty="0" smtClean="0">
                <a:hlinkClick r:id="rId13"/>
              </a:rPr>
              <a:t>Weather</a:t>
            </a:r>
            <a:endParaRPr lang="en-US" sz="2400" dirty="0" smtClean="0"/>
          </a:p>
        </p:txBody>
      </p: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334000" y="1752600"/>
            <a:ext cx="2914457" cy="3934105"/>
          </a:xfrm>
          <a:prstGeom prst="rect">
            <a:avLst/>
          </a:prstGeom>
        </p:spPr>
      </p:pic>
      <p:sp>
        <p:nvSpPr>
          <p:cNvPr id="10" name="TextBox 9"/>
          <p:cNvSpPr txBox="1"/>
          <p:nvPr/>
        </p:nvSpPr>
        <p:spPr>
          <a:xfrm>
            <a:off x="4685728" y="5791200"/>
            <a:ext cx="4458272" cy="244682"/>
          </a:xfrm>
          <a:prstGeom prst="rect">
            <a:avLst/>
          </a:prstGeom>
          <a:noFill/>
        </p:spPr>
        <p:txBody>
          <a:bodyPr wrap="none" rtlCol="0">
            <a:spAutoFit/>
          </a:bodyPr>
          <a:lstStyle/>
          <a:p>
            <a:pPr>
              <a:lnSpc>
                <a:spcPct val="90000"/>
              </a:lnSpc>
            </a:pPr>
            <a:r>
              <a:rPr lang="en-US" sz="1100" dirty="0"/>
              <a:t>https://</a:t>
            </a:r>
            <a:r>
              <a:rPr lang="en-US" sz="1100" dirty="0" smtClean="0"/>
              <a:t>www.flickr.com/photos/notbrucelee/6897137283/in/photostream</a:t>
            </a:r>
            <a:endParaRPr lang="en-US" sz="2800" dirty="0"/>
          </a:p>
        </p:txBody>
      </p:sp>
    </p:spTree>
    <p:extLst>
      <p:ext uri="{BB962C8B-B14F-4D97-AF65-F5344CB8AC3E}">
        <p14:creationId xmlns:p14="http://schemas.microsoft.com/office/powerpoint/2010/main" val="229800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42261" y="-145255"/>
            <a:ext cx="7339012" cy="1239837"/>
          </a:xfrm>
        </p:spPr>
        <p:txBody>
          <a:bodyPr>
            <a:normAutofit/>
          </a:bodyPr>
          <a:lstStyle/>
          <a:p>
            <a:r>
              <a:rPr lang="en-US" dirty="0" smtClean="0"/>
              <a:t>Major </a:t>
            </a:r>
            <a:r>
              <a:rPr lang="en-US" b="1" dirty="0" smtClean="0"/>
              <a:t>International </a:t>
            </a:r>
            <a:r>
              <a:rPr lang="en-US" dirty="0" smtClean="0"/>
              <a:t>Data Sources</a:t>
            </a:r>
            <a:endParaRPr lang="en-US" dirty="0"/>
          </a:p>
        </p:txBody>
      </p:sp>
      <p:sp>
        <p:nvSpPr>
          <p:cNvPr id="7" name="Text Placeholder 6"/>
          <p:cNvSpPr>
            <a:spLocks noGrp="1"/>
          </p:cNvSpPr>
          <p:nvPr>
            <p:ph type="body" idx="1"/>
          </p:nvPr>
        </p:nvSpPr>
        <p:spPr>
          <a:xfrm>
            <a:off x="913447" y="796095"/>
            <a:ext cx="3615107" cy="938784"/>
          </a:xfrm>
        </p:spPr>
        <p:txBody>
          <a:bodyPr>
            <a:normAutofit/>
          </a:bodyPr>
          <a:lstStyle/>
          <a:p>
            <a:pPr algn="ctr"/>
            <a:r>
              <a:rPr lang="en-US" sz="2400" dirty="0" smtClean="0"/>
              <a:t>By Topic</a:t>
            </a:r>
            <a:endParaRPr lang="en-US" sz="2400" dirty="0"/>
          </a:p>
        </p:txBody>
      </p:sp>
      <p:sp>
        <p:nvSpPr>
          <p:cNvPr id="2" name="Content Placeholder 1"/>
          <p:cNvSpPr>
            <a:spLocks noGrp="1"/>
          </p:cNvSpPr>
          <p:nvPr>
            <p:ph sz="half" idx="2"/>
          </p:nvPr>
        </p:nvSpPr>
        <p:spPr>
          <a:xfrm>
            <a:off x="456128" y="1734880"/>
            <a:ext cx="4317398" cy="4665921"/>
          </a:xfrm>
        </p:spPr>
        <p:txBody>
          <a:bodyPr>
            <a:noAutofit/>
          </a:bodyPr>
          <a:lstStyle/>
          <a:p>
            <a:pPr lvl="1">
              <a:lnSpc>
                <a:spcPct val="120000"/>
              </a:lnSpc>
              <a:buNone/>
            </a:pPr>
            <a:r>
              <a:rPr lang="en-US" sz="2400" dirty="0" smtClean="0">
                <a:hlinkClick r:id="rId2"/>
              </a:rPr>
              <a:t>http://data.un.org</a:t>
            </a:r>
            <a:endParaRPr lang="en-US" sz="2400" dirty="0" smtClean="0"/>
          </a:p>
          <a:p>
            <a:pPr lvl="1">
              <a:lnSpc>
                <a:spcPct val="120000"/>
              </a:lnSpc>
              <a:buNone/>
            </a:pPr>
            <a:r>
              <a:rPr lang="en-US" sz="1800" dirty="0" smtClean="0">
                <a:hlinkClick r:id="rId3"/>
              </a:rPr>
              <a:t>Social &amp; Economic- World Bank</a:t>
            </a:r>
            <a:endParaRPr lang="en-US" sz="1800" dirty="0" smtClean="0"/>
          </a:p>
          <a:p>
            <a:pPr lvl="1">
              <a:lnSpc>
                <a:spcPct val="120000"/>
              </a:lnSpc>
              <a:buNone/>
            </a:pPr>
            <a:r>
              <a:rPr lang="en-US" sz="1800" dirty="0" smtClean="0">
                <a:hlinkClick r:id="rId4"/>
              </a:rPr>
              <a:t>Financial &amp; Economic- International Monetary Fund</a:t>
            </a:r>
            <a:endParaRPr lang="en-US" sz="1800" dirty="0" smtClean="0"/>
          </a:p>
          <a:p>
            <a:pPr lvl="1">
              <a:lnSpc>
                <a:spcPct val="120000"/>
              </a:lnSpc>
              <a:buNone/>
            </a:pPr>
            <a:r>
              <a:rPr lang="en-US" sz="1800" dirty="0" smtClean="0">
                <a:hlinkClick r:id="rId5"/>
              </a:rPr>
              <a:t>Human body- World Health Org</a:t>
            </a:r>
            <a:endParaRPr lang="en-US" sz="1800" dirty="0" smtClean="0"/>
          </a:p>
          <a:p>
            <a:pPr lvl="1">
              <a:lnSpc>
                <a:spcPct val="120000"/>
              </a:lnSpc>
              <a:buNone/>
            </a:pPr>
            <a:r>
              <a:rPr lang="en-US" sz="1800" dirty="0" smtClean="0">
                <a:hlinkClick r:id="rId6"/>
              </a:rPr>
              <a:t>Labor- International </a:t>
            </a:r>
            <a:r>
              <a:rPr lang="en-US" sz="1800" dirty="0" err="1" smtClean="0">
                <a:hlinkClick r:id="rId6"/>
              </a:rPr>
              <a:t>Labour</a:t>
            </a:r>
            <a:r>
              <a:rPr lang="en-US" sz="1800" dirty="0" smtClean="0">
                <a:hlinkClick r:id="rId6"/>
              </a:rPr>
              <a:t> Org</a:t>
            </a:r>
            <a:endParaRPr lang="en-US" sz="1800" dirty="0" smtClean="0"/>
          </a:p>
          <a:p>
            <a:pPr lvl="1">
              <a:lnSpc>
                <a:spcPct val="120000"/>
              </a:lnSpc>
              <a:buNone/>
            </a:pPr>
            <a:r>
              <a:rPr lang="en-US" sz="1800" dirty="0" smtClean="0">
                <a:hlinkClick r:id="rId7"/>
              </a:rPr>
              <a:t>Telecommunications- International Telecommunications Union</a:t>
            </a:r>
            <a:endParaRPr lang="en-US" sz="1800" dirty="0" smtClean="0"/>
          </a:p>
          <a:p>
            <a:pPr lvl="1">
              <a:lnSpc>
                <a:spcPct val="120000"/>
              </a:lnSpc>
              <a:buNone/>
            </a:pPr>
            <a:r>
              <a:rPr lang="en-US" sz="1800" dirty="0" smtClean="0">
                <a:hlinkClick r:id="rId8"/>
              </a:rPr>
              <a:t>Governance- Transparency International</a:t>
            </a:r>
            <a:endParaRPr lang="en-US" sz="1800" dirty="0" smtClean="0"/>
          </a:p>
          <a:p>
            <a:pPr lvl="1">
              <a:lnSpc>
                <a:spcPct val="120000"/>
              </a:lnSpc>
              <a:buNone/>
            </a:pPr>
            <a:r>
              <a:rPr lang="en-US" sz="1800" dirty="0" smtClean="0">
                <a:hlinkClick r:id="rId9"/>
              </a:rPr>
              <a:t>Developed Countries- </a:t>
            </a:r>
            <a:r>
              <a:rPr lang="en-US" sz="1800" dirty="0" err="1" smtClean="0">
                <a:hlinkClick r:id="rId9"/>
              </a:rPr>
              <a:t>Organisation</a:t>
            </a:r>
            <a:r>
              <a:rPr lang="en-US" sz="1800" dirty="0" smtClean="0">
                <a:hlinkClick r:id="rId9"/>
              </a:rPr>
              <a:t> for Economic Co-operation and Development (OECD) </a:t>
            </a:r>
            <a:endParaRPr lang="en-US" sz="1800" dirty="0"/>
          </a:p>
        </p:txBody>
      </p:sp>
      <p:sp>
        <p:nvSpPr>
          <p:cNvPr id="8" name="Text Placeholder 7"/>
          <p:cNvSpPr>
            <a:spLocks noGrp="1"/>
          </p:cNvSpPr>
          <p:nvPr>
            <p:ph type="body" sz="quarter" idx="3"/>
          </p:nvPr>
        </p:nvSpPr>
        <p:spPr>
          <a:xfrm>
            <a:off x="4773526" y="813816"/>
            <a:ext cx="3615107" cy="938784"/>
          </a:xfrm>
        </p:spPr>
        <p:txBody>
          <a:bodyPr>
            <a:normAutofit/>
          </a:bodyPr>
          <a:lstStyle/>
          <a:p>
            <a:pPr algn="ctr"/>
            <a:r>
              <a:rPr lang="en-US" sz="2400" dirty="0" smtClean="0"/>
              <a:t>By Country</a:t>
            </a:r>
            <a:endParaRPr lang="en-US" sz="2400" dirty="0"/>
          </a:p>
        </p:txBody>
      </p:sp>
      <p:sp>
        <p:nvSpPr>
          <p:cNvPr id="9" name="Content Placeholder 8"/>
          <p:cNvSpPr>
            <a:spLocks noGrp="1"/>
          </p:cNvSpPr>
          <p:nvPr>
            <p:ph sz="quarter" idx="4"/>
          </p:nvPr>
        </p:nvSpPr>
        <p:spPr>
          <a:xfrm>
            <a:off x="4893857" y="1905000"/>
            <a:ext cx="3966284" cy="3655568"/>
          </a:xfrm>
        </p:spPr>
        <p:txBody>
          <a:bodyPr>
            <a:normAutofit/>
          </a:bodyPr>
          <a:lstStyle/>
          <a:p>
            <a:pPr>
              <a:buNone/>
            </a:pPr>
            <a:r>
              <a:rPr lang="en-US" dirty="0" smtClean="0">
                <a:hlinkClick r:id="rId10"/>
              </a:rPr>
              <a:t>National Statistical Offices</a:t>
            </a:r>
            <a:endParaRPr lang="en-US" dirty="0" smtClean="0"/>
          </a:p>
          <a:p>
            <a:pPr lvl="1">
              <a:buNone/>
            </a:pPr>
            <a:r>
              <a:rPr lang="en-US" dirty="0" smtClean="0"/>
              <a:t>More data available in national language </a:t>
            </a:r>
          </a:p>
          <a:p>
            <a:pPr lvl="1">
              <a:buNone/>
            </a:pPr>
            <a:r>
              <a:rPr lang="en-US" dirty="0" smtClean="0"/>
              <a:t>Some charge for access</a:t>
            </a:r>
          </a:p>
          <a:p>
            <a:pPr lvl="1">
              <a:buNone/>
            </a:pPr>
            <a:r>
              <a:rPr lang="en-US" dirty="0" smtClean="0"/>
              <a:t>Citizens of that country might have free access</a:t>
            </a:r>
          </a:p>
          <a:p>
            <a:pPr>
              <a:buNone/>
            </a:pPr>
            <a:endParaRPr lang="en-US" dirty="0" smtClean="0"/>
          </a:p>
          <a:p>
            <a:pPr>
              <a:buNone/>
            </a:pPr>
            <a:r>
              <a:rPr lang="en-US" dirty="0" smtClean="0">
                <a:hlinkClick r:id="rId11"/>
              </a:rPr>
              <a:t>National Repositories/Archives</a:t>
            </a:r>
            <a:endParaRPr lang="en-US" dirty="0" smtClean="0"/>
          </a:p>
          <a:p>
            <a:pPr lvl="1">
              <a:buNone/>
            </a:pPr>
            <a:r>
              <a:rPr lang="en-US" dirty="0" smtClean="0"/>
              <a:t>Historical </a:t>
            </a:r>
          </a:p>
          <a:p>
            <a:pPr lvl="1">
              <a:buNone/>
            </a:pPr>
            <a:r>
              <a:rPr lang="en-US" dirty="0" smtClean="0"/>
              <a:t>Datasets</a:t>
            </a:r>
          </a:p>
          <a:p>
            <a:pPr>
              <a:buNone/>
            </a:pPr>
            <a:endParaRPr lang="en-US" dirty="0"/>
          </a:p>
        </p:txBody>
      </p:sp>
    </p:spTree>
    <p:extLst>
      <p:ext uri="{BB962C8B-B14F-4D97-AF65-F5344CB8AC3E}">
        <p14:creationId xmlns:p14="http://schemas.microsoft.com/office/powerpoint/2010/main" val="109039921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Map.jpg"/>
          <p:cNvPicPr>
            <a:picLocks noChangeAspect="1"/>
          </p:cNvPicPr>
          <p:nvPr/>
        </p:nvPicPr>
        <p:blipFill>
          <a:blip r:embed="rId2" cstate="print"/>
          <a:stretch>
            <a:fillRect/>
          </a:stretch>
        </p:blipFill>
        <p:spPr>
          <a:xfrm>
            <a:off x="5473363" y="685800"/>
            <a:ext cx="3482501" cy="1371600"/>
          </a:xfrm>
          <a:prstGeom prst="rect">
            <a:avLst/>
          </a:prstGeom>
        </p:spPr>
      </p:pic>
      <p:sp>
        <p:nvSpPr>
          <p:cNvPr id="2" name="Title 1"/>
          <p:cNvSpPr>
            <a:spLocks noGrp="1"/>
          </p:cNvSpPr>
          <p:nvPr>
            <p:ph type="title"/>
          </p:nvPr>
        </p:nvSpPr>
        <p:spPr>
          <a:xfrm>
            <a:off x="628650" y="304800"/>
            <a:ext cx="7886700" cy="908516"/>
          </a:xfrm>
        </p:spPr>
        <p:txBody>
          <a:bodyPr>
            <a:normAutofit/>
          </a:bodyPr>
          <a:lstStyle/>
          <a:p>
            <a:pPr algn="ctr"/>
            <a:r>
              <a:rPr lang="en-US" sz="4800" b="1" dirty="0" smtClean="0">
                <a:ln w="22225">
                  <a:solidFill>
                    <a:schemeClr val="accent2"/>
                  </a:solidFill>
                  <a:prstDash val="solid"/>
                </a:ln>
                <a:solidFill>
                  <a:schemeClr val="accent2">
                    <a:lumMod val="40000"/>
                    <a:lumOff val="60000"/>
                  </a:schemeClr>
                </a:solidFill>
              </a:rPr>
              <a:t>Have Fun</a:t>
            </a:r>
            <a:endParaRPr lang="en-US" sz="4800" b="1" dirty="0">
              <a:ln w="22225">
                <a:solidFill>
                  <a:schemeClr val="accent2"/>
                </a:solidFill>
                <a:prstDash val="solid"/>
              </a:ln>
              <a:solidFill>
                <a:schemeClr val="accent2">
                  <a:lumMod val="40000"/>
                  <a:lumOff val="60000"/>
                </a:schemeClr>
              </a:solidFill>
            </a:endParaRPr>
          </a:p>
        </p:txBody>
      </p:sp>
      <p:sp>
        <p:nvSpPr>
          <p:cNvPr id="3" name="Content Placeholder 2"/>
          <p:cNvSpPr>
            <a:spLocks noGrp="1"/>
          </p:cNvSpPr>
          <p:nvPr>
            <p:ph idx="1"/>
          </p:nvPr>
        </p:nvSpPr>
        <p:spPr>
          <a:xfrm>
            <a:off x="342900" y="1371600"/>
            <a:ext cx="8572500" cy="5029200"/>
          </a:xfrm>
        </p:spPr>
        <p:txBody>
          <a:bodyPr>
            <a:normAutofit/>
          </a:bodyPr>
          <a:lstStyle/>
          <a:p>
            <a:r>
              <a:rPr lang="en-US" sz="2400" dirty="0" smtClean="0"/>
              <a:t>Create puzzle maps of our </a:t>
            </a:r>
            <a:r>
              <a:rPr lang="en-US" sz="2400" smtClean="0"/>
              <a:t>state with 3-D </a:t>
            </a:r>
            <a:r>
              <a:rPr lang="en-US" sz="2400" dirty="0" smtClean="0"/>
              <a:t>printers</a:t>
            </a:r>
          </a:p>
          <a:p>
            <a:pPr lvl="1"/>
            <a:r>
              <a:rPr lang="en-US" sz="2000" dirty="0" smtClean="0"/>
              <a:t>Have a gerrymandering parties</a:t>
            </a:r>
          </a:p>
          <a:p>
            <a:r>
              <a:rPr lang="en-US" sz="2400" dirty="0" smtClean="0"/>
              <a:t>Host Wikipedia events with the Historical Society to track the industries in your communities</a:t>
            </a:r>
            <a:endParaRPr lang="en-US" sz="2000" dirty="0" smtClean="0"/>
          </a:p>
          <a:p>
            <a:r>
              <a:rPr lang="en-US" sz="2400" dirty="0" smtClean="0"/>
              <a:t>Give quiz questions to the Chamber of Commerce and other clubs</a:t>
            </a:r>
          </a:p>
          <a:p>
            <a:pPr lvl="1"/>
            <a:r>
              <a:rPr lang="en-US" sz="2000" dirty="0" smtClean="0"/>
              <a:t>Which industry is the largest employer in …  or Which county has the most hotels?</a:t>
            </a:r>
          </a:p>
          <a:p>
            <a:r>
              <a:rPr lang="en-US" sz="2400" dirty="0" smtClean="0"/>
              <a:t>Have a release party with your </a:t>
            </a:r>
            <a:r>
              <a:rPr lang="en-US" sz="2400" dirty="0" smtClean="0">
                <a:hlinkClick r:id="rId3"/>
              </a:rPr>
              <a:t>State Data Center</a:t>
            </a:r>
            <a:endParaRPr lang="en-US" sz="2400" dirty="0" smtClean="0"/>
          </a:p>
          <a:p>
            <a:r>
              <a:rPr lang="en-US" sz="2400" dirty="0" smtClean="0"/>
              <a:t>Dedicate a computer just to entrepreneurships with </a:t>
            </a:r>
            <a:r>
              <a:rPr lang="en-US" sz="2400" dirty="0" smtClean="0">
                <a:hlinkClick r:id="rId4"/>
              </a:rPr>
              <a:t>Census Business Builder </a:t>
            </a:r>
            <a:r>
              <a:rPr lang="en-US" sz="2400" dirty="0" smtClean="0"/>
              <a:t>and relevant links</a:t>
            </a:r>
          </a:p>
          <a:p>
            <a:r>
              <a:rPr lang="en-US" sz="2400" dirty="0" smtClean="0"/>
              <a:t>Arm citizen journalists with quarterly tax and annual school data</a:t>
            </a:r>
          </a:p>
          <a:p>
            <a:r>
              <a:rPr lang="en-US" sz="2400" dirty="0" smtClean="0"/>
              <a:t>YOUR idea here – send them </a:t>
            </a:r>
            <a:r>
              <a:rPr lang="en-US" sz="2400" dirty="0" smtClean="0">
                <a:hlinkClick r:id="rId5"/>
              </a:rPr>
              <a:t>boettcher@georgetown.edu</a:t>
            </a:r>
            <a:endParaRPr lang="en-US" dirty="0"/>
          </a:p>
        </p:txBody>
      </p:sp>
    </p:spTree>
    <p:extLst>
      <p:ext uri="{BB962C8B-B14F-4D97-AF65-F5344CB8AC3E}">
        <p14:creationId xmlns:p14="http://schemas.microsoft.com/office/powerpoint/2010/main" val="1664496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4886184" y="2516231"/>
            <a:ext cx="3615107" cy="2742390"/>
          </a:xfrm>
          <a:prstGeom prst="rect">
            <a:avLst/>
          </a:prstGeom>
        </p:spPr>
        <p:txBody>
          <a:bodyPr>
            <a:normAutofit/>
          </a:bodyPr>
          <a:lstStyle/>
          <a:p>
            <a:pPr marL="0" indent="0">
              <a:buNone/>
            </a:pPr>
            <a:r>
              <a:rPr lang="en-US" sz="2800" dirty="0" smtClean="0">
                <a:hlinkClick r:id="rId2"/>
              </a:rPr>
              <a:t>Inter-university Consortium for Political and Social Research (ICPSR) repository</a:t>
            </a:r>
            <a:endParaRPr lang="en-US" sz="2800" dirty="0" smtClean="0"/>
          </a:p>
        </p:txBody>
      </p:sp>
      <p:sp>
        <p:nvSpPr>
          <p:cNvPr id="6" name="Text Placeholder 5"/>
          <p:cNvSpPr>
            <a:spLocks noGrp="1"/>
          </p:cNvSpPr>
          <p:nvPr>
            <p:ph type="body" sz="quarter" idx="4294967295"/>
          </p:nvPr>
        </p:nvSpPr>
        <p:spPr>
          <a:xfrm>
            <a:off x="4864894" y="1811959"/>
            <a:ext cx="3615107" cy="704271"/>
          </a:xfrm>
          <a:prstGeom prst="rect">
            <a:avLst/>
          </a:prstGeom>
        </p:spPr>
        <p:txBody>
          <a:bodyPr anchor="ctr"/>
          <a:lstStyle/>
          <a:p>
            <a:pPr marL="0" indent="0" algn="ctr">
              <a:buNone/>
            </a:pPr>
            <a:r>
              <a:rPr lang="en-US" sz="2800" b="1" dirty="0" smtClean="0"/>
              <a:t>Numerical Data </a:t>
            </a:r>
          </a:p>
        </p:txBody>
      </p:sp>
      <p:sp>
        <p:nvSpPr>
          <p:cNvPr id="3" name="Content Placeholder 2"/>
          <p:cNvSpPr>
            <a:spLocks noGrp="1"/>
          </p:cNvSpPr>
          <p:nvPr>
            <p:ph sz="half" idx="4294967295"/>
          </p:nvPr>
        </p:nvSpPr>
        <p:spPr>
          <a:xfrm>
            <a:off x="1195389" y="2540339"/>
            <a:ext cx="3611880" cy="2743834"/>
          </a:xfrm>
          <a:prstGeom prst="rect">
            <a:avLst/>
          </a:prstGeom>
        </p:spPr>
        <p:txBody>
          <a:bodyPr/>
          <a:lstStyle/>
          <a:p>
            <a:pPr marL="0" indent="0">
              <a:buNone/>
            </a:pPr>
            <a:r>
              <a:rPr lang="en-US" sz="2800" dirty="0" smtClean="0">
                <a:hlinkClick r:id="rId3"/>
              </a:rPr>
              <a:t>FDLP Academy</a:t>
            </a:r>
            <a:endParaRPr lang="en-US" sz="2800" dirty="0" smtClean="0"/>
          </a:p>
          <a:p>
            <a:pPr marL="0" indent="0">
              <a:buNone/>
            </a:pPr>
            <a:r>
              <a:rPr lang="en-US" sz="2800" dirty="0" smtClean="0">
                <a:hlinkClick r:id="rId4"/>
              </a:rPr>
              <a:t>Accidental Government Librarian</a:t>
            </a:r>
            <a:endParaRPr lang="en-US" sz="2800" dirty="0" smtClean="0"/>
          </a:p>
          <a:p>
            <a:pPr marL="0" indent="0">
              <a:buNone/>
            </a:pPr>
            <a:r>
              <a:rPr lang="en-US" sz="2800" dirty="0" smtClean="0">
                <a:hlinkClick r:id="rId5"/>
              </a:rPr>
              <a:t>Data Academy </a:t>
            </a:r>
            <a:r>
              <a:rPr lang="en-US" sz="2800" dirty="0" smtClean="0"/>
              <a:t>from Census</a:t>
            </a:r>
          </a:p>
          <a:p>
            <a:pPr marL="274393" lvl="1" indent="0">
              <a:buNone/>
            </a:pPr>
            <a:endParaRPr lang="en-US" sz="2400" dirty="0"/>
          </a:p>
        </p:txBody>
      </p:sp>
      <p:sp>
        <p:nvSpPr>
          <p:cNvPr id="5" name="Text Placeholder 4"/>
          <p:cNvSpPr>
            <a:spLocks noGrp="1"/>
          </p:cNvSpPr>
          <p:nvPr>
            <p:ph type="body" idx="1"/>
          </p:nvPr>
        </p:nvSpPr>
        <p:spPr>
          <a:xfrm>
            <a:off x="1084942" y="1811959"/>
            <a:ext cx="3615107" cy="704271"/>
          </a:xfrm>
        </p:spPr>
        <p:txBody>
          <a:bodyPr anchor="ctr">
            <a:normAutofit/>
          </a:bodyPr>
          <a:lstStyle/>
          <a:p>
            <a:pPr algn="ctr"/>
            <a:r>
              <a:rPr lang="en-US" sz="2800" dirty="0" smtClean="0"/>
              <a:t>Government Sources</a:t>
            </a:r>
          </a:p>
        </p:txBody>
      </p:sp>
      <p:sp>
        <p:nvSpPr>
          <p:cNvPr id="4" name="Title 3"/>
          <p:cNvSpPr>
            <a:spLocks noGrp="1"/>
          </p:cNvSpPr>
          <p:nvPr>
            <p:ph type="title"/>
          </p:nvPr>
        </p:nvSpPr>
        <p:spPr>
          <a:xfrm>
            <a:off x="1195389" y="881840"/>
            <a:ext cx="7339012" cy="930120"/>
          </a:xfrm>
        </p:spPr>
        <p:txBody>
          <a:bodyPr>
            <a:normAutofit/>
          </a:bodyPr>
          <a:lstStyle/>
          <a:p>
            <a:pPr algn="ctr"/>
            <a:r>
              <a:rPr lang="en-US" sz="4000" dirty="0" smtClean="0"/>
              <a:t>Learning more</a:t>
            </a:r>
            <a:endParaRPr lang="en-US" sz="4000" dirty="0"/>
          </a:p>
        </p:txBody>
      </p:sp>
    </p:spTree>
    <p:extLst>
      <p:ext uri="{BB962C8B-B14F-4D97-AF65-F5344CB8AC3E}">
        <p14:creationId xmlns:p14="http://schemas.microsoft.com/office/powerpoint/2010/main" val="9686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3747432" y="1143000"/>
            <a:ext cx="5396568" cy="5257799"/>
          </a:xfrm>
        </p:spPr>
      </p:pic>
      <p:sp>
        <p:nvSpPr>
          <p:cNvPr id="2" name="Title 1"/>
          <p:cNvSpPr>
            <a:spLocks noGrp="1"/>
          </p:cNvSpPr>
          <p:nvPr>
            <p:ph type="title"/>
          </p:nvPr>
        </p:nvSpPr>
        <p:spPr>
          <a:xfrm>
            <a:off x="152400" y="685800"/>
            <a:ext cx="4038600" cy="4515088"/>
          </a:xfrm>
        </p:spPr>
        <p:txBody>
          <a:bodyPr>
            <a:normAutofit/>
          </a:bodyPr>
          <a:lstStyle/>
          <a:p>
            <a:r>
              <a:rPr lang="en-US" sz="2400" dirty="0" smtClean="0">
                <a:hlinkClick r:id="rId3"/>
              </a:rPr>
              <a:t>boettcher@georgetown.edu</a:t>
            </a:r>
            <a:r>
              <a:rPr lang="en-US" sz="2400" dirty="0" smtClean="0"/>
              <a:t/>
            </a:r>
            <a:br>
              <a:rPr lang="en-US" sz="2400" dirty="0" smtClean="0"/>
            </a:br>
            <a:r>
              <a:rPr lang="en-US" sz="2400" dirty="0" smtClean="0"/>
              <a:t> </a:t>
            </a:r>
            <a:r>
              <a:rPr lang="en-US" sz="3200" dirty="0" smtClean="0"/>
              <a:t/>
            </a:r>
            <a:br>
              <a:rPr lang="en-US" sz="3200" dirty="0" smtClean="0"/>
            </a:br>
            <a:r>
              <a:rPr lang="en-US" sz="2000" dirty="0" smtClean="0"/>
              <a:t>202 687-7495</a:t>
            </a:r>
            <a:br>
              <a:rPr lang="en-US" sz="2000" dirty="0" smtClean="0"/>
            </a:br>
            <a:r>
              <a:rPr lang="en-US" sz="2000" dirty="0" smtClean="0"/>
              <a:t>Twitter: @</a:t>
            </a:r>
            <a:r>
              <a:rPr lang="en-US" sz="2000" dirty="0" err="1" smtClean="0"/>
              <a:t>jenny.wombat</a:t>
            </a:r>
            <a:r>
              <a:rPr lang="en-US" sz="2000" dirty="0" smtClean="0"/>
              <a:t/>
            </a:r>
            <a:br>
              <a:rPr lang="en-US" sz="2000" dirty="0" smtClean="0"/>
            </a:br>
            <a:r>
              <a:rPr lang="en-US" sz="2000" dirty="0" smtClean="0"/>
              <a:t/>
            </a:r>
            <a:br>
              <a:rPr lang="en-US" sz="2000" dirty="0" smtClean="0"/>
            </a:br>
            <a:r>
              <a:rPr lang="en-US" sz="2000" dirty="0" smtClean="0"/>
              <a:t>These slides are licensed under a </a:t>
            </a:r>
            <a:r>
              <a:rPr lang="en-US" sz="2000" dirty="0" smtClean="0">
                <a:hlinkClick r:id="rId4"/>
              </a:rPr>
              <a:t>Creative Commons Attribution-</a:t>
            </a:r>
            <a:r>
              <a:rPr lang="en-US" sz="2000" dirty="0" err="1" smtClean="0">
                <a:hlinkClick r:id="rId4"/>
              </a:rPr>
              <a:t>NonCommercial</a:t>
            </a:r>
            <a:r>
              <a:rPr lang="en-US" sz="2000" dirty="0" smtClean="0">
                <a:hlinkClick r:id="rId4"/>
              </a:rPr>
              <a:t> 4.0 International </a:t>
            </a:r>
            <a:r>
              <a:rPr lang="en-US" sz="2400" dirty="0" smtClean="0">
                <a:hlinkClick r:id="rId4"/>
              </a:rPr>
              <a:t>License</a:t>
            </a:r>
            <a:r>
              <a:rPr lang="en-US" dirty="0" smtClean="0"/>
              <a:t/>
            </a:r>
            <a:br>
              <a:rPr lang="en-US" dirty="0" smtClean="0"/>
            </a:br>
            <a:r>
              <a:rPr lang="en-US" dirty="0" smtClean="0"/>
              <a:t/>
            </a:r>
            <a:br>
              <a:rPr lang="en-US" dirty="0" smtClean="0"/>
            </a:br>
            <a:endParaRPr lang="en-US" dirty="0"/>
          </a:p>
        </p:txBody>
      </p:sp>
      <p:pic>
        <p:nvPicPr>
          <p:cNvPr id="4" name="Content Placeholder 3"/>
          <p:cNvPicPr>
            <a:picLocks noGrp="1" noChangeAspect="1"/>
          </p:cNvPicPr>
          <p:nvPr>
            <p:ph sz="quarter" idx="4294967295"/>
          </p:nvPr>
        </p:nvPicPr>
        <p:blipFill>
          <a:blip r:embed="rId5" cstate="print">
            <a:extLst>
              <a:ext uri="{28A0092B-C50C-407E-A947-70E740481C1C}">
                <a14:useLocalDpi xmlns:a14="http://schemas.microsoft.com/office/drawing/2010/main" val="0"/>
              </a:ext>
            </a:extLst>
          </a:blip>
          <a:stretch>
            <a:fillRect/>
          </a:stretch>
        </p:blipFill>
        <p:spPr>
          <a:xfrm>
            <a:off x="647794" y="4150658"/>
            <a:ext cx="2285811" cy="2346766"/>
          </a:xfrm>
        </p:spPr>
      </p:pic>
    </p:spTree>
    <p:extLst>
      <p:ext uri="{BB962C8B-B14F-4D97-AF65-F5344CB8AC3E}">
        <p14:creationId xmlns:p14="http://schemas.microsoft.com/office/powerpoint/2010/main" val="1341450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
        <p:nvSpPr>
          <p:cNvPr id="27" name="Shape 27"/>
          <p:cNvSpPr/>
          <p:nvPr/>
        </p:nvSpPr>
        <p:spPr>
          <a:xfrm>
            <a:off x="1418810" y="214315"/>
            <a:ext cx="6184087" cy="625793"/>
          </a:xfrm>
          <a:prstGeom prst="rect">
            <a:avLst/>
          </a:prstGeom>
          <a:blipFill>
            <a:blip r:embed="rId3" cstate="print"/>
            <a:stretch>
              <a:fillRect/>
            </a:stretch>
          </a:blipFill>
        </p:spPr>
      </p:sp>
      <p:sp>
        <p:nvSpPr>
          <p:cNvPr id="28" name="Shape 28"/>
          <p:cNvSpPr/>
          <p:nvPr/>
        </p:nvSpPr>
        <p:spPr>
          <a:xfrm>
            <a:off x="1483156" y="6155055"/>
            <a:ext cx="6177656" cy="34290"/>
          </a:xfrm>
          <a:prstGeom prst="rect">
            <a:avLst/>
          </a:prstGeom>
          <a:blipFill>
            <a:blip r:embed="rId4" cstate="print"/>
            <a:stretch>
              <a:fillRect/>
            </a:stretch>
          </a:blipFill>
        </p:spPr>
      </p:sp>
      <p:sp>
        <p:nvSpPr>
          <p:cNvPr id="29" name="Shape 29"/>
          <p:cNvSpPr txBox="1">
            <a:spLocks noGrp="1"/>
          </p:cNvSpPr>
          <p:nvPr>
            <p:ph type="ctrTitle" idx="4294967295"/>
          </p:nvPr>
        </p:nvSpPr>
        <p:spPr>
          <a:xfrm>
            <a:off x="1447800" y="228600"/>
            <a:ext cx="6165471" cy="842962"/>
          </a:xfrm>
          <a:prstGeom prst="rect">
            <a:avLst/>
          </a:prstGeom>
        </p:spPr>
        <p:txBody>
          <a:bodyPr vert="horz" lIns="34290" tIns="34290" rIns="34290" bIns="34290" rtlCol="0" anchor="t" anchorCtr="0">
            <a:noAutofit/>
          </a:bodyPr>
          <a:lstStyle/>
          <a:p>
            <a:pPr algn="ctr">
              <a:lnSpc>
                <a:spcPct val="113829"/>
              </a:lnSpc>
            </a:pPr>
            <a:r>
              <a:rPr lang="en-US" b="1" dirty="0">
                <a:solidFill>
                  <a:schemeClr val="tx1"/>
                </a:solidFill>
                <a:sym typeface="Arial"/>
              </a:rPr>
              <a:t>Jennifer C. Boettcher</a:t>
            </a:r>
            <a:endParaRPr lang="en-US" sz="4200" b="1" dirty="0">
              <a:solidFill>
                <a:schemeClr val="bg1"/>
              </a:solidFill>
              <a:latin typeface="Arial"/>
              <a:ea typeface="Arial"/>
              <a:cs typeface="Arial"/>
              <a:sym typeface="Arial"/>
            </a:endParaRPr>
          </a:p>
        </p:txBody>
      </p:sp>
      <p:sp>
        <p:nvSpPr>
          <p:cNvPr id="30" name="Shape 30"/>
          <p:cNvSpPr txBox="1">
            <a:spLocks noGrp="1"/>
          </p:cNvSpPr>
          <p:nvPr>
            <p:ph type="subTitle" idx="4294967295"/>
          </p:nvPr>
        </p:nvSpPr>
        <p:spPr>
          <a:xfrm>
            <a:off x="1676400" y="914400"/>
            <a:ext cx="7125803" cy="5486400"/>
          </a:xfrm>
          <a:prstGeom prst="rect">
            <a:avLst/>
          </a:prstGeom>
        </p:spPr>
        <p:txBody>
          <a:bodyPr vert="horz" lIns="34290" tIns="34290" rIns="34290" bIns="34290" rtlCol="0" anchor="t" anchorCtr="0">
            <a:noAutofit/>
          </a:bodyPr>
          <a:lstStyle/>
          <a:p>
            <a:pPr marL="0" indent="0">
              <a:lnSpc>
                <a:spcPct val="114062"/>
              </a:lnSpc>
              <a:buClr>
                <a:srgbClr val="FFFFFF"/>
              </a:buClr>
              <a:buSzPct val="166666"/>
              <a:buNone/>
            </a:pPr>
            <a:r>
              <a:rPr lang="en-US" sz="1600" b="1" dirty="0">
                <a:solidFill>
                  <a:schemeClr val="tx1"/>
                </a:solidFill>
              </a:rPr>
              <a:t>J</a:t>
            </a:r>
            <a:r>
              <a:rPr lang="en-US" sz="1800" b="1" dirty="0">
                <a:solidFill>
                  <a:schemeClr val="tx1"/>
                </a:solidFill>
              </a:rPr>
              <a:t>ennifer C. Boettcher and Leonard M. Gains. </a:t>
            </a:r>
            <a:r>
              <a:rPr lang="en-US" sz="1800" b="1" u="sng" dirty="0">
                <a:solidFill>
                  <a:schemeClr val="tx1"/>
                </a:solidFill>
              </a:rPr>
              <a:t>Industry Research Using the Economic Census</a:t>
            </a:r>
            <a:r>
              <a:rPr lang="en-US" sz="1800" b="1" dirty="0">
                <a:solidFill>
                  <a:schemeClr val="tx1"/>
                </a:solidFill>
              </a:rPr>
              <a:t>. Greenwood </a:t>
            </a:r>
            <a:r>
              <a:rPr lang="en-US" sz="1800" b="1" dirty="0" smtClean="0">
                <a:solidFill>
                  <a:schemeClr val="tx1"/>
                </a:solidFill>
              </a:rPr>
              <a:t>: </a:t>
            </a:r>
            <a:r>
              <a:rPr lang="en-US" sz="1800" b="1" dirty="0">
                <a:solidFill>
                  <a:schemeClr val="tx1"/>
                </a:solidFill>
              </a:rPr>
              <a:t>Phoenix, AZ. </a:t>
            </a:r>
            <a:r>
              <a:rPr lang="en-US" sz="1600" b="1" dirty="0" smtClean="0">
                <a:solidFill>
                  <a:schemeClr val="tx1"/>
                </a:solidFill>
              </a:rPr>
              <a:t>2004</a:t>
            </a:r>
            <a:endParaRPr lang="en-US" sz="1400" b="1" dirty="0" smtClean="0">
              <a:solidFill>
                <a:schemeClr val="tx1"/>
              </a:solidFill>
            </a:endParaRPr>
          </a:p>
          <a:p>
            <a:pPr marL="0" indent="0">
              <a:lnSpc>
                <a:spcPct val="114062"/>
              </a:lnSpc>
              <a:buClr>
                <a:srgbClr val="FFFFFF"/>
              </a:buClr>
              <a:buSzPct val="166666"/>
              <a:buNone/>
            </a:pPr>
            <a:endParaRPr lang="en-US" sz="1400" b="1" dirty="0">
              <a:solidFill>
                <a:schemeClr val="tx1"/>
              </a:solidFill>
            </a:endParaRPr>
          </a:p>
          <a:p>
            <a:pPr marL="0" indent="0">
              <a:lnSpc>
                <a:spcPct val="114062"/>
              </a:lnSpc>
              <a:buClr>
                <a:srgbClr val="FFFFFF"/>
              </a:buClr>
              <a:buSzPct val="166666"/>
              <a:buNone/>
            </a:pPr>
            <a:r>
              <a:rPr lang="en-US" sz="1400" b="1" dirty="0">
                <a:solidFill>
                  <a:schemeClr val="tx1"/>
                </a:solidFill>
              </a:rPr>
              <a:t>	</a:t>
            </a:r>
            <a:r>
              <a:rPr lang="en-US" sz="1600" b="1" dirty="0" smtClean="0">
                <a:solidFill>
                  <a:schemeClr val="tx1"/>
                </a:solidFill>
              </a:rPr>
              <a:t>M.B.A</a:t>
            </a:r>
            <a:r>
              <a:rPr lang="en-US" sz="1600" b="1" dirty="0">
                <a:solidFill>
                  <a:schemeClr val="tx1"/>
                </a:solidFill>
              </a:rPr>
              <a:t>., Georgetown University, Washington, D.C., 2005</a:t>
            </a:r>
          </a:p>
          <a:p>
            <a:pPr marL="0" indent="0">
              <a:lnSpc>
                <a:spcPct val="114062"/>
              </a:lnSpc>
              <a:buClr>
                <a:srgbClr val="FFFFFF"/>
              </a:buClr>
              <a:buSzPct val="166666"/>
              <a:buNone/>
            </a:pPr>
            <a:r>
              <a:rPr lang="en-US" sz="1600" b="1" dirty="0">
                <a:solidFill>
                  <a:schemeClr val="tx1"/>
                </a:solidFill>
              </a:rPr>
              <a:t>	M.L.S., State University of New York, Albany, N.Y.,1992</a:t>
            </a:r>
          </a:p>
          <a:p>
            <a:pPr marL="0" indent="0">
              <a:lnSpc>
                <a:spcPct val="114062"/>
              </a:lnSpc>
              <a:buClr>
                <a:srgbClr val="FFFFFF"/>
              </a:buClr>
              <a:buSzPct val="166666"/>
              <a:buNone/>
            </a:pPr>
            <a:r>
              <a:rPr lang="en-US" sz="1600" b="1" dirty="0">
                <a:solidFill>
                  <a:schemeClr val="tx1"/>
                </a:solidFill>
              </a:rPr>
              <a:t>	B.A., University of New Hampshire, Durham, </a:t>
            </a:r>
            <a:r>
              <a:rPr lang="en-US" sz="1600" b="1" dirty="0" smtClean="0">
                <a:solidFill>
                  <a:schemeClr val="tx1"/>
                </a:solidFill>
              </a:rPr>
              <a:t>N.H</a:t>
            </a:r>
            <a:r>
              <a:rPr lang="en-US" sz="1600" b="1" dirty="0">
                <a:solidFill>
                  <a:schemeClr val="tx1"/>
                </a:solidFill>
              </a:rPr>
              <a:t>., 1987</a:t>
            </a:r>
          </a:p>
          <a:p>
            <a:pPr marL="0" indent="0">
              <a:lnSpc>
                <a:spcPct val="114062"/>
              </a:lnSpc>
              <a:buClr>
                <a:srgbClr val="FFFFFF"/>
              </a:buClr>
              <a:buSzPct val="166666"/>
              <a:buNone/>
            </a:pPr>
            <a:endParaRPr lang="en-US" sz="1600" b="1" dirty="0" smtClean="0">
              <a:solidFill>
                <a:schemeClr val="tx1"/>
              </a:solidFill>
            </a:endParaRPr>
          </a:p>
          <a:p>
            <a:pPr marL="0" indent="0">
              <a:lnSpc>
                <a:spcPct val="114062"/>
              </a:lnSpc>
              <a:buClr>
                <a:srgbClr val="FFFFFF"/>
              </a:buClr>
              <a:buSzPct val="166666"/>
              <a:buNone/>
            </a:pPr>
            <a:r>
              <a:rPr lang="en-US" sz="1700" b="1" dirty="0"/>
              <a:t>ALA RUSA BRASS Member since  </a:t>
            </a:r>
            <a:r>
              <a:rPr lang="en-US" sz="1700" b="1" dirty="0" smtClean="0"/>
              <a:t>1991</a:t>
            </a:r>
          </a:p>
          <a:p>
            <a:pPr marL="0" indent="0">
              <a:lnSpc>
                <a:spcPct val="114062"/>
              </a:lnSpc>
              <a:buClr>
                <a:srgbClr val="FFFFFF"/>
              </a:buClr>
              <a:buSzPct val="166666"/>
              <a:buNone/>
            </a:pPr>
            <a:r>
              <a:rPr lang="en-US" sz="1700" b="1" dirty="0" smtClean="0"/>
              <a:t>ALA GODORT member since 1990</a:t>
            </a:r>
            <a:endParaRPr lang="en-US" sz="1700" b="1" dirty="0"/>
          </a:p>
          <a:p>
            <a:pPr marL="0" indent="0">
              <a:lnSpc>
                <a:spcPct val="114062"/>
              </a:lnSpc>
              <a:buClr>
                <a:srgbClr val="FFFFFF"/>
              </a:buClr>
              <a:buSzPct val="166666"/>
              <a:buNone/>
            </a:pPr>
            <a:r>
              <a:rPr lang="en-US" sz="1700" b="1" dirty="0" smtClean="0">
                <a:solidFill>
                  <a:schemeClr val="tx1"/>
                </a:solidFill>
              </a:rPr>
              <a:t>Georgetown University </a:t>
            </a:r>
            <a:r>
              <a:rPr lang="en-US" sz="1700" b="1" dirty="0">
                <a:solidFill>
                  <a:schemeClr val="tx1"/>
                </a:solidFill>
              </a:rPr>
              <a:t>1997-present</a:t>
            </a:r>
          </a:p>
          <a:p>
            <a:pPr marL="0" indent="0">
              <a:lnSpc>
                <a:spcPct val="114062"/>
              </a:lnSpc>
              <a:buClr>
                <a:srgbClr val="FFFFFF"/>
              </a:buClr>
              <a:buSzPct val="166666"/>
              <a:buNone/>
            </a:pPr>
            <a:r>
              <a:rPr lang="en-US" sz="1700" b="1" dirty="0" smtClean="0">
                <a:solidFill>
                  <a:schemeClr val="tx1"/>
                </a:solidFill>
              </a:rPr>
              <a:t>Founder </a:t>
            </a:r>
            <a:r>
              <a:rPr lang="en-US" sz="1700" b="1" dirty="0">
                <a:solidFill>
                  <a:schemeClr val="tx1"/>
                </a:solidFill>
              </a:rPr>
              <a:t>of Business Information Finders (BIF</a:t>
            </a:r>
            <a:r>
              <a:rPr lang="en-US" sz="1700" b="1" dirty="0" smtClean="0">
                <a:solidFill>
                  <a:schemeClr val="tx1"/>
                </a:solidFill>
              </a:rPr>
              <a:t>) and Capital Area Business Academic Librarians (CABAL) </a:t>
            </a:r>
            <a:r>
              <a:rPr lang="en-US" sz="1700" b="1" dirty="0">
                <a:solidFill>
                  <a:schemeClr val="tx1"/>
                </a:solidFill>
              </a:rPr>
              <a:t>in DC</a:t>
            </a:r>
          </a:p>
          <a:p>
            <a:pPr marL="0" indent="0">
              <a:lnSpc>
                <a:spcPct val="114062"/>
              </a:lnSpc>
              <a:buClr>
                <a:srgbClr val="FFFFFF"/>
              </a:buClr>
              <a:buSzPct val="166666"/>
              <a:buNone/>
            </a:pPr>
            <a:r>
              <a:rPr lang="en-US" sz="1700" b="1" dirty="0">
                <a:solidFill>
                  <a:schemeClr val="tx1"/>
                </a:solidFill>
              </a:rPr>
              <a:t>2013 Emerald Research Grant: Zombie List (reanimated business sources</a:t>
            </a:r>
            <a:r>
              <a:rPr lang="en-US" sz="1700" b="1" dirty="0" smtClean="0">
                <a:solidFill>
                  <a:schemeClr val="tx1"/>
                </a:solidFill>
              </a:rPr>
              <a:t>)</a:t>
            </a:r>
          </a:p>
          <a:p>
            <a:pPr marL="0" indent="0">
              <a:lnSpc>
                <a:spcPct val="114062"/>
              </a:lnSpc>
              <a:buClr>
                <a:srgbClr val="FFFFFF"/>
              </a:buClr>
              <a:buSzPct val="166666"/>
              <a:buNone/>
            </a:pPr>
            <a:r>
              <a:rPr lang="en-US" sz="1700" b="1" dirty="0" smtClean="0"/>
              <a:t>	Seeking contributors: </a:t>
            </a:r>
            <a:r>
              <a:rPr lang="en-US" sz="1700" b="1" dirty="0" err="1" smtClean="0">
                <a:hlinkClick r:id="rId5"/>
              </a:rPr>
              <a:t>boettcher.georgetown.domains</a:t>
            </a:r>
            <a:r>
              <a:rPr lang="en-US" sz="1700" b="1" dirty="0" smtClean="0">
                <a:hlinkClick r:id="rId5"/>
              </a:rPr>
              <a:t>/</a:t>
            </a:r>
            <a:r>
              <a:rPr lang="en-US" sz="1700" b="1" dirty="0" err="1" smtClean="0">
                <a:hlinkClick r:id="rId5"/>
              </a:rPr>
              <a:t>HisBusColl</a:t>
            </a:r>
            <a:endParaRPr lang="en-US" sz="1700" b="1" dirty="0">
              <a:solidFill>
                <a:schemeClr val="tx1"/>
              </a:solidFill>
            </a:endParaRPr>
          </a:p>
          <a:p>
            <a:pPr marL="0" indent="0">
              <a:lnSpc>
                <a:spcPct val="114062"/>
              </a:lnSpc>
              <a:buClr>
                <a:srgbClr val="FFFFFF"/>
              </a:buClr>
              <a:buSzPct val="166666"/>
              <a:buNone/>
            </a:pPr>
            <a:r>
              <a:rPr lang="en-US" sz="1700" b="1" dirty="0">
                <a:solidFill>
                  <a:schemeClr val="tx1"/>
                </a:solidFill>
              </a:rPr>
              <a:t>2010 Gale Cengage Learning Award for Excellence in Business </a:t>
            </a:r>
            <a:r>
              <a:rPr lang="en-US" sz="1700" b="1" dirty="0" smtClean="0">
                <a:solidFill>
                  <a:schemeClr val="tx1"/>
                </a:solidFill>
              </a:rPr>
              <a:t>Librarianship</a:t>
            </a:r>
            <a:endParaRPr lang="en-US" sz="1700" dirty="0">
              <a:solidFill>
                <a:schemeClr val="bg1"/>
              </a:solidFill>
            </a:endParaRPr>
          </a:p>
          <a:p>
            <a:endParaRPr lang="en-US" sz="2200" dirty="0">
              <a:solidFill>
                <a:schemeClr val="bg1"/>
              </a:solidFill>
            </a:endParaRPr>
          </a:p>
          <a:p>
            <a:pPr marL="160020">
              <a:lnSpc>
                <a:spcPct val="114062"/>
              </a:lnSpc>
              <a:spcBef>
                <a:spcPts val="0"/>
              </a:spcBef>
              <a:buClr>
                <a:srgbClr val="FFFFFF"/>
              </a:buClr>
              <a:buSzPct val="166666"/>
            </a:pPr>
            <a:endParaRPr lang="en-US" sz="2200" dirty="0">
              <a:solidFill>
                <a:srgbClr val="FFFFFF"/>
              </a:solidFill>
              <a:latin typeface="Arial"/>
              <a:ea typeface="Arial"/>
              <a:cs typeface="Arial"/>
              <a:sym typeface="Arial"/>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 y="990600"/>
            <a:ext cx="1399396" cy="2362200"/>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733800"/>
            <a:ext cx="1652065" cy="2202180"/>
          </a:xfrm>
          <a:prstGeom prst="rect">
            <a:avLst/>
          </a:prstGeom>
        </p:spPr>
      </p:pic>
    </p:spTree>
    <p:extLst>
      <p:ext uri="{BB962C8B-B14F-4D97-AF65-F5344CB8AC3E}">
        <p14:creationId xmlns:p14="http://schemas.microsoft.com/office/powerpoint/2010/main" val="4281554646"/>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NEWS</a:t>
            </a:r>
            <a:endParaRPr lang="en-US" b="1" dirty="0">
              <a:solidFill>
                <a:srgbClr val="FF0000"/>
              </a:solidFill>
            </a:endParaRPr>
          </a:p>
        </p:txBody>
      </p:sp>
      <p:sp>
        <p:nvSpPr>
          <p:cNvPr id="7" name="Content Placeholder 6"/>
          <p:cNvSpPr>
            <a:spLocks noGrp="1"/>
          </p:cNvSpPr>
          <p:nvPr>
            <p:ph idx="1"/>
          </p:nvPr>
        </p:nvSpPr>
        <p:spPr>
          <a:xfrm>
            <a:off x="513174" y="1752606"/>
            <a:ext cx="8229600" cy="4525963"/>
          </a:xfrm>
        </p:spPr>
        <p:txBody>
          <a:bodyPr>
            <a:normAutofit fontScale="25000" lnSpcReduction="20000"/>
          </a:bodyPr>
          <a:lstStyle/>
          <a:p>
            <a:pPr marL="0" indent="0">
              <a:buNone/>
            </a:pPr>
            <a:r>
              <a:rPr lang="en-US" sz="11200" dirty="0" smtClean="0"/>
              <a:t>February </a:t>
            </a:r>
            <a:r>
              <a:rPr lang="en-US" sz="11200" dirty="0"/>
              <a:t>26, 2020 OMB ask for permission to kill the Standard Industrial Classification </a:t>
            </a:r>
            <a:r>
              <a:rPr lang="en-US" sz="11200" dirty="0" smtClean="0"/>
              <a:t>(</a:t>
            </a:r>
            <a:r>
              <a:rPr lang="en-US" sz="11200" b="1" dirty="0" smtClean="0"/>
              <a:t>SIC</a:t>
            </a:r>
            <a:r>
              <a:rPr lang="en-US" sz="11200" dirty="0"/>
              <a:t>). Long live the North American Industry Classification System </a:t>
            </a:r>
            <a:r>
              <a:rPr lang="en-US" sz="11200" dirty="0" smtClean="0"/>
              <a:t>(</a:t>
            </a:r>
            <a:r>
              <a:rPr lang="en-US" sz="11200" b="1" dirty="0" smtClean="0"/>
              <a:t>NAICS</a:t>
            </a:r>
            <a:r>
              <a:rPr lang="en-US" sz="11200" dirty="0"/>
              <a:t>) </a:t>
            </a:r>
            <a:r>
              <a:rPr lang="en-US" sz="11200" dirty="0" smtClean="0"/>
              <a:t> 85 </a:t>
            </a:r>
            <a:r>
              <a:rPr lang="en-US" sz="11200" dirty="0"/>
              <a:t>FR 11120, parts V and </a:t>
            </a:r>
            <a:r>
              <a:rPr lang="en-US" sz="11200" dirty="0" smtClean="0"/>
              <a:t>VI</a:t>
            </a:r>
          </a:p>
          <a:p>
            <a:pPr marL="400050" lvl="1" indent="0">
              <a:buNone/>
            </a:pPr>
            <a:endParaRPr lang="en-US" altLang="en-US" sz="9600" dirty="0">
              <a:latin typeface="Arial Unicode MS"/>
            </a:endParaRPr>
          </a:p>
          <a:p>
            <a:pPr marL="400050" lvl="1" indent="0">
              <a:buNone/>
            </a:pPr>
            <a:r>
              <a:rPr lang="en-US" altLang="en-US" sz="9600" dirty="0" smtClean="0">
                <a:latin typeface="Arial Unicode MS"/>
              </a:rPr>
              <a:t>V</a:t>
            </a:r>
            <a:r>
              <a:rPr lang="en-US" altLang="en-US" sz="9600" dirty="0">
                <a:latin typeface="Arial Unicode MS"/>
              </a:rPr>
              <a:t>. OMB Statistical Policy Directive No. 8, Standard Industrial Classification of Establishments The ECPC is soliciting public comments at the request of OMB on the advisability of formally updating Statistical Policy Directive No. 8, Standard Industrial Classification of Establishments, and seeking comments on the proposed text of the update.</a:t>
            </a:r>
            <a:r>
              <a:rPr lang="en-US" altLang="en-US" sz="3200" dirty="0"/>
              <a:t> </a:t>
            </a:r>
            <a:endParaRPr lang="en-US" altLang="en-US" sz="3200" dirty="0" smtClean="0"/>
          </a:p>
          <a:p>
            <a:pPr marL="0" indent="0">
              <a:buNone/>
            </a:pPr>
            <a:endParaRPr lang="en-US" altLang="en-US" sz="11200" dirty="0" smtClean="0">
              <a:latin typeface="Arial Unicode MS"/>
            </a:endParaRPr>
          </a:p>
          <a:p>
            <a:pPr marL="400050" lvl="1" indent="0">
              <a:buNone/>
            </a:pPr>
            <a:r>
              <a:rPr lang="en-US" altLang="en-US" sz="9600" dirty="0" smtClean="0">
                <a:latin typeface="Arial Unicode MS"/>
              </a:rPr>
              <a:t>VI</a:t>
            </a:r>
            <a:r>
              <a:rPr lang="en-US" altLang="en-US" sz="9600" dirty="0">
                <a:latin typeface="Arial Unicode MS"/>
              </a:rPr>
              <a:t>. OMB Statistical Policy Directive No. 9, Standard Industrial Classification of Enterprises The ECPC proposes elimination of Statistical Policy Directive No. 9, Standard Industrial Classification of Enterprises.</a:t>
            </a:r>
            <a:r>
              <a:rPr lang="en-US" altLang="en-US" sz="4000" dirty="0"/>
              <a:t> </a:t>
            </a:r>
            <a:endParaRPr lang="en-US" altLang="en-US" sz="11200" dirty="0">
              <a:latin typeface="Arial" panose="020B0604020202020204" pitchFamily="34" charset="0"/>
            </a:endParaRPr>
          </a:p>
          <a:p>
            <a:pPr marL="0" lvl="0" indent="0">
              <a:buNone/>
            </a:pPr>
            <a:endParaRPr lang="en-US" altLang="en-US" sz="800" dirty="0" smtClean="0"/>
          </a:p>
          <a:p>
            <a:pPr marL="0" lvl="0" indent="0">
              <a:buNone/>
            </a:pPr>
            <a:endParaRPr lang="en-US" altLang="en-US" sz="6000" dirty="0">
              <a:latin typeface="Arial" panose="020B0604020202020204" pitchFamily="34" charset="0"/>
            </a:endParaRPr>
          </a:p>
          <a:p>
            <a:pPr marL="0" indent="0">
              <a:buNone/>
            </a:pPr>
            <a:endParaRPr lang="en-US" dirty="0"/>
          </a:p>
          <a:p>
            <a:pPr marL="0" indent="0">
              <a:buNone/>
            </a:pPr>
            <a:endParaRPr lang="en-US" dirty="0" smtClean="0"/>
          </a:p>
          <a:p>
            <a:pPr marL="0" indent="0">
              <a:buNone/>
            </a:pPr>
            <a:r>
              <a:rPr lang="en-US" dirty="0" smtClean="0"/>
              <a:t>	</a:t>
            </a:r>
            <a:endParaRPr lang="en-US" dirty="0"/>
          </a:p>
        </p:txBody>
      </p:sp>
      <p:sp>
        <p:nvSpPr>
          <p:cNvPr id="11" name="Rectangle 4"/>
          <p:cNvSpPr>
            <a:spLocks noChangeArrowheads="1"/>
          </p:cNvSpPr>
          <p:nvPr/>
        </p:nvSpPr>
        <p:spPr bwMode="auto">
          <a:xfrm>
            <a:off x="55974"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0932825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1063228"/>
            <a:ext cx="5829300" cy="536972"/>
          </a:xfrm>
        </p:spPr>
        <p:txBody>
          <a:bodyPr>
            <a:normAutofit/>
          </a:bodyPr>
          <a:lstStyle/>
          <a:p>
            <a:pPr algn="ctr"/>
            <a:r>
              <a:rPr lang="en-US" sz="3000" dirty="0">
                <a:latin typeface="+mn-lt"/>
              </a:rPr>
              <a:t>The Census Developers </a:t>
            </a:r>
            <a:r>
              <a:rPr lang="en-US" sz="3000" dirty="0" smtClean="0">
                <a:latin typeface="+mn-lt"/>
              </a:rPr>
              <a:t>Site/APIs</a:t>
            </a:r>
            <a:endParaRPr lang="en-US" sz="3000" dirty="0">
              <a:latin typeface="+mn-lt"/>
            </a:endParaRPr>
          </a:p>
        </p:txBody>
      </p:sp>
      <p:sp>
        <p:nvSpPr>
          <p:cNvPr id="5" name="Rectangle 4"/>
          <p:cNvSpPr/>
          <p:nvPr/>
        </p:nvSpPr>
        <p:spPr>
          <a:xfrm>
            <a:off x="6277194" y="857250"/>
            <a:ext cx="2866806" cy="4621370"/>
          </a:xfrm>
          <a:prstGeom prst="rect">
            <a:avLst/>
          </a:prstGeom>
          <a:solidFill>
            <a:srgbClr val="172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endParaRPr>
          </a:p>
        </p:txBody>
      </p:sp>
      <p:sp>
        <p:nvSpPr>
          <p:cNvPr id="6" name="Title 10"/>
          <p:cNvSpPr txBox="1">
            <a:spLocks/>
          </p:cNvSpPr>
          <p:nvPr/>
        </p:nvSpPr>
        <p:spPr>
          <a:xfrm>
            <a:off x="6400800" y="1237387"/>
            <a:ext cx="2628900" cy="3906113"/>
          </a:xfrm>
          <a:prstGeom prst="rect">
            <a:avLst/>
          </a:prstGeom>
        </p:spPr>
        <p:txBody>
          <a:bodyPr>
            <a:noAutofit/>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r>
              <a:rPr lang="en-US" sz="2400" dirty="0">
                <a:solidFill>
                  <a:prstClr val="white"/>
                </a:solidFill>
                <a:effectLst>
                  <a:outerShdw blurRad="38100" dist="38100" dir="2700000" algn="tl">
                    <a:srgbClr val="000000">
                      <a:alpha val="43137"/>
                    </a:srgbClr>
                  </a:outerShdw>
                </a:effectLst>
                <a:latin typeface="Calibri"/>
              </a:rPr>
              <a:t>Steps:</a:t>
            </a:r>
          </a:p>
          <a:p>
            <a:endParaRPr lang="en-US" sz="2400" dirty="0">
              <a:solidFill>
                <a:prstClr val="white"/>
              </a:solidFill>
              <a:effectLst>
                <a:outerShdw blurRad="38100" dist="38100" dir="2700000" algn="tl">
                  <a:srgbClr val="000000">
                    <a:alpha val="43137"/>
                  </a:srgbClr>
                </a:outerShdw>
              </a:effectLst>
              <a:latin typeface="Calibri"/>
            </a:endParaRPr>
          </a:p>
          <a:p>
            <a:pPr marL="257175" indent="-257175" algn="l">
              <a:buFont typeface="+mj-lt"/>
              <a:buAutoNum type="arabicPeriod"/>
            </a:pPr>
            <a:r>
              <a:rPr lang="en-US" sz="2100" b="0" dirty="0">
                <a:solidFill>
                  <a:prstClr val="white"/>
                </a:solidFill>
                <a:effectLst>
                  <a:outerShdw blurRad="38100" dist="38100" dir="2700000" algn="tl">
                    <a:srgbClr val="000000">
                      <a:alpha val="43137"/>
                    </a:srgbClr>
                  </a:outerShdw>
                </a:effectLst>
                <a:latin typeface="Calibri"/>
              </a:rPr>
              <a:t>Request a </a:t>
            </a:r>
            <a:r>
              <a:rPr lang="en-US" sz="2100" b="0" dirty="0">
                <a:solidFill>
                  <a:srgbClr val="C00000"/>
                </a:solidFill>
                <a:effectLst>
                  <a:outerShdw blurRad="38100" dist="38100" dir="2700000" algn="tl">
                    <a:srgbClr val="000000">
                      <a:alpha val="43137"/>
                    </a:srgbClr>
                  </a:outerShdw>
                </a:effectLst>
                <a:latin typeface="Calibri"/>
              </a:rPr>
              <a:t>Key</a:t>
            </a:r>
          </a:p>
          <a:p>
            <a:pPr marL="257175" indent="-257175" algn="l">
              <a:buFont typeface="+mj-lt"/>
              <a:buAutoNum type="arabicPeriod"/>
            </a:pPr>
            <a:r>
              <a:rPr lang="en-US" sz="2100" b="0" dirty="0">
                <a:solidFill>
                  <a:prstClr val="white"/>
                </a:solidFill>
                <a:effectLst>
                  <a:outerShdw blurRad="38100" dist="38100" dir="2700000" algn="tl">
                    <a:srgbClr val="000000">
                      <a:alpha val="43137"/>
                    </a:srgbClr>
                  </a:outerShdw>
                </a:effectLst>
                <a:latin typeface="Calibri"/>
              </a:rPr>
              <a:t>Sign up for our </a:t>
            </a:r>
            <a:r>
              <a:rPr lang="en-US" sz="2100" b="0" dirty="0">
                <a:solidFill>
                  <a:srgbClr val="C00000"/>
                </a:solidFill>
                <a:effectLst>
                  <a:outerShdw blurRad="38100" dist="38100" dir="2700000" algn="tl">
                    <a:srgbClr val="000000">
                      <a:alpha val="43137"/>
                    </a:srgbClr>
                  </a:outerShdw>
                </a:effectLst>
                <a:latin typeface="Calibri"/>
              </a:rPr>
              <a:t>Newsletter</a:t>
            </a:r>
            <a:r>
              <a:rPr lang="en-US" sz="2100" b="0" dirty="0">
                <a:solidFill>
                  <a:prstClr val="white"/>
                </a:solidFill>
                <a:effectLst>
                  <a:outerShdw blurRad="38100" dist="38100" dir="2700000" algn="tl">
                    <a:srgbClr val="000000">
                      <a:alpha val="43137"/>
                    </a:srgbClr>
                  </a:outerShdw>
                </a:effectLst>
                <a:latin typeface="Calibri"/>
              </a:rPr>
              <a:t> and </a:t>
            </a:r>
            <a:r>
              <a:rPr lang="en-US" sz="2100" b="0" dirty="0">
                <a:solidFill>
                  <a:srgbClr val="C00000"/>
                </a:solidFill>
                <a:effectLst>
                  <a:outerShdw blurRad="38100" dist="38100" dir="2700000" algn="tl">
                    <a:srgbClr val="000000">
                      <a:alpha val="43137"/>
                    </a:srgbClr>
                  </a:outerShdw>
                </a:effectLst>
                <a:latin typeface="Calibri"/>
              </a:rPr>
              <a:t>Forum</a:t>
            </a:r>
          </a:p>
          <a:p>
            <a:pPr marL="257175" indent="-257175" algn="l">
              <a:buFont typeface="+mj-lt"/>
              <a:buAutoNum type="arabicPeriod"/>
            </a:pPr>
            <a:r>
              <a:rPr lang="en-US" sz="2100" b="0" dirty="0">
                <a:solidFill>
                  <a:prstClr val="white"/>
                </a:solidFill>
                <a:effectLst>
                  <a:outerShdw blurRad="38100" dist="38100" dir="2700000" algn="tl">
                    <a:srgbClr val="000000">
                      <a:alpha val="43137"/>
                    </a:srgbClr>
                  </a:outerShdw>
                </a:effectLst>
                <a:latin typeface="Calibri"/>
              </a:rPr>
              <a:t>Browse the </a:t>
            </a:r>
            <a:r>
              <a:rPr lang="en-US" sz="2100" b="0" i="1" dirty="0">
                <a:solidFill>
                  <a:srgbClr val="C00000"/>
                </a:solidFill>
                <a:effectLst>
                  <a:outerShdw blurRad="38100" dist="38100" dir="2700000" algn="tl">
                    <a:srgbClr val="000000">
                      <a:alpha val="43137"/>
                    </a:srgbClr>
                  </a:outerShdw>
                </a:effectLst>
                <a:latin typeface="Calibri"/>
              </a:rPr>
              <a:t>Discovery Tool</a:t>
            </a:r>
          </a:p>
          <a:p>
            <a:pPr marL="257175" indent="-257175" algn="l">
              <a:buFont typeface="+mj-lt"/>
              <a:buAutoNum type="arabicPeriod"/>
            </a:pPr>
            <a:r>
              <a:rPr lang="en-US" sz="2100" b="0" dirty="0">
                <a:solidFill>
                  <a:prstClr val="white"/>
                </a:solidFill>
                <a:effectLst>
                  <a:outerShdw blurRad="38100" dist="38100" dir="2700000" algn="tl">
                    <a:srgbClr val="000000">
                      <a:alpha val="43137"/>
                    </a:srgbClr>
                  </a:outerShdw>
                </a:effectLst>
                <a:latin typeface="Calibri"/>
              </a:rPr>
              <a:t>Review the Updates, etc.</a:t>
            </a:r>
          </a:p>
        </p:txBody>
      </p:sp>
      <p:pic>
        <p:nvPicPr>
          <p:cNvPr id="3" name="Picture 2"/>
          <p:cNvPicPr>
            <a:picLocks noChangeAspect="1"/>
          </p:cNvPicPr>
          <p:nvPr/>
        </p:nvPicPr>
        <p:blipFill>
          <a:blip r:embed="rId3" cstate="print"/>
          <a:stretch>
            <a:fillRect/>
          </a:stretch>
        </p:blipFill>
        <p:spPr>
          <a:xfrm>
            <a:off x="655984" y="1600200"/>
            <a:ext cx="5221643" cy="3694976"/>
          </a:xfrm>
          <a:prstGeom prst="rect">
            <a:avLst/>
          </a:prstGeom>
          <a:ln>
            <a:solidFill>
              <a:schemeClr val="accent1"/>
            </a:solidFill>
          </a:ln>
        </p:spPr>
      </p:pic>
      <p:sp>
        <p:nvSpPr>
          <p:cNvPr id="7" name="Rectangle 6"/>
          <p:cNvSpPr/>
          <p:nvPr/>
        </p:nvSpPr>
        <p:spPr>
          <a:xfrm>
            <a:off x="3450096" y="5555148"/>
            <a:ext cx="2851230" cy="300082"/>
          </a:xfrm>
          <a:prstGeom prst="rect">
            <a:avLst/>
          </a:prstGeom>
        </p:spPr>
        <p:txBody>
          <a:bodyPr wrap="none">
            <a:spAutoFit/>
          </a:bodyPr>
          <a:lstStyle/>
          <a:p>
            <a:r>
              <a:rPr lang="en-US" sz="1350" dirty="0">
                <a:hlinkClick r:id="rId4"/>
              </a:rPr>
              <a:t>https://www.census.gov/developers/</a:t>
            </a:r>
            <a:r>
              <a:rPr lang="en-US" sz="1350" dirty="0"/>
              <a:t> </a:t>
            </a:r>
          </a:p>
        </p:txBody>
      </p:sp>
    </p:spTree>
    <p:extLst>
      <p:ext uri="{BB962C8B-B14F-4D97-AF65-F5344CB8AC3E}">
        <p14:creationId xmlns:p14="http://schemas.microsoft.com/office/powerpoint/2010/main" val="8094698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NAPCS Structure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1" y="1524000"/>
            <a:ext cx="7399578" cy="4898727"/>
          </a:xfrm>
        </p:spPr>
      </p:pic>
    </p:spTree>
    <p:extLst>
      <p:ext uri="{BB962C8B-B14F-4D97-AF65-F5344CB8AC3E}">
        <p14:creationId xmlns:p14="http://schemas.microsoft.com/office/powerpoint/2010/main" val="31026618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NAPCS: Books</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0417" y="1981200"/>
            <a:ext cx="7063165" cy="4144963"/>
          </a:xfrm>
        </p:spPr>
      </p:pic>
    </p:spTree>
    <p:extLst>
      <p:ext uri="{BB962C8B-B14F-4D97-AF65-F5344CB8AC3E}">
        <p14:creationId xmlns:p14="http://schemas.microsoft.com/office/powerpoint/2010/main" val="21981536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normAutofit fontScale="90000"/>
          </a:bodyPr>
          <a:lstStyle/>
          <a:p>
            <a:pPr algn="ctr"/>
            <a:r>
              <a:rPr lang="en-US" b="1" dirty="0"/>
              <a:t>Abbreviations and Symbols</a:t>
            </a:r>
            <a:br>
              <a:rPr lang="en-US" b="1" dirty="0"/>
            </a:br>
            <a:endParaRPr lang="en-US" dirty="0"/>
          </a:p>
        </p:txBody>
      </p:sp>
      <p:pic>
        <p:nvPicPr>
          <p:cNvPr id="5" name="Content Placeholder 4"/>
          <p:cNvPicPr>
            <a:picLocks noGrp="1" noChangeAspect="1"/>
          </p:cNvPicPr>
          <p:nvPr>
            <p:ph sz="quarter" idx="4294967295"/>
          </p:nvPr>
        </p:nvPicPr>
        <p:blipFill>
          <a:blip r:embed="rId2" cstate="print"/>
          <a:stretch>
            <a:fillRect/>
          </a:stretch>
        </p:blipFill>
        <p:spPr>
          <a:xfrm>
            <a:off x="685800" y="1981379"/>
            <a:ext cx="8001000" cy="3444014"/>
          </a:xfrm>
          <a:prstGeom prst="rect">
            <a:avLst/>
          </a:prstGeom>
        </p:spPr>
      </p:pic>
      <p:sp>
        <p:nvSpPr>
          <p:cNvPr id="4" name="Content Placeholder 3"/>
          <p:cNvSpPr>
            <a:spLocks noGrp="1"/>
          </p:cNvSpPr>
          <p:nvPr>
            <p:ph sz="quarter" idx="4294967295"/>
          </p:nvPr>
        </p:nvSpPr>
        <p:spPr/>
        <p:txBody>
          <a:bodyPr/>
          <a:lstStyle/>
          <a:p>
            <a:endParaRPr lang="en-US"/>
          </a:p>
        </p:txBody>
      </p:sp>
      <p:sp>
        <p:nvSpPr>
          <p:cNvPr id="6" name="TextBox 5"/>
          <p:cNvSpPr txBox="1"/>
          <p:nvPr/>
        </p:nvSpPr>
        <p:spPr>
          <a:xfrm>
            <a:off x="1524000" y="5562600"/>
            <a:ext cx="6696449" cy="369332"/>
          </a:xfrm>
          <a:prstGeom prst="rect">
            <a:avLst/>
          </a:prstGeom>
          <a:noFill/>
        </p:spPr>
        <p:txBody>
          <a:bodyPr wrap="none" rtlCol="0">
            <a:spAutoFit/>
          </a:bodyPr>
          <a:lstStyle/>
          <a:p>
            <a:r>
              <a:rPr lang="en-US"/>
              <a:t>https://www.census.gov/programs-surveys/susb/about/glossary.html</a:t>
            </a:r>
            <a:endParaRPr lang="en-US" dirty="0"/>
          </a:p>
        </p:txBody>
      </p:sp>
    </p:spTree>
    <p:extLst>
      <p:ext uri="{BB962C8B-B14F-4D97-AF65-F5344CB8AC3E}">
        <p14:creationId xmlns:p14="http://schemas.microsoft.com/office/powerpoint/2010/main" val="31408208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1"/>
          <p:cNvSpPr txBox="1">
            <a:spLocks/>
          </p:cNvSpPr>
          <p:nvPr/>
        </p:nvSpPr>
        <p:spPr>
          <a:xfrm>
            <a:off x="439113" y="1832441"/>
            <a:ext cx="4617721" cy="3553578"/>
          </a:xfrm>
          <a:prstGeom prst="rect">
            <a:avLst/>
          </a:prstGeom>
        </p:spPr>
        <p:txBody>
          <a:bodyP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750"/>
              </a:spcAft>
              <a:buClr>
                <a:srgbClr val="002060"/>
              </a:buClr>
              <a:buFont typeface="Arial" charset="0"/>
              <a:buChar char="•"/>
            </a:pPr>
            <a:r>
              <a:rPr lang="en-US" sz="1350" dirty="0">
                <a:cs typeface="Arial" panose="020B0604020202020204" pitchFamily="34" charset="0"/>
              </a:rPr>
              <a:t>5 surveys that provide economic statistics about </a:t>
            </a:r>
            <a:r>
              <a:rPr lang="en-US" sz="1350" dirty="0">
                <a:solidFill>
                  <a:srgbClr val="C00000"/>
                </a:solidFill>
                <a:cs typeface="Arial" panose="020B0604020202020204" pitchFamily="34" charset="0"/>
              </a:rPr>
              <a:t>state and local</a:t>
            </a:r>
            <a:r>
              <a:rPr lang="en-US" sz="1350" dirty="0">
                <a:cs typeface="Arial" panose="020B0604020202020204" pitchFamily="34" charset="0"/>
              </a:rPr>
              <a:t> </a:t>
            </a:r>
            <a:r>
              <a:rPr lang="en-US" sz="1350" dirty="0">
                <a:solidFill>
                  <a:srgbClr val="FF0000"/>
                </a:solidFill>
                <a:cs typeface="Arial" panose="020B0604020202020204" pitchFamily="34" charset="0"/>
              </a:rPr>
              <a:t>governments</a:t>
            </a:r>
          </a:p>
          <a:p>
            <a:pPr>
              <a:spcBef>
                <a:spcPts val="0"/>
              </a:spcBef>
              <a:spcAft>
                <a:spcPts val="750"/>
              </a:spcAft>
              <a:buClr>
                <a:srgbClr val="002060"/>
              </a:buClr>
              <a:buFont typeface="Arial" charset="0"/>
              <a:buChar char="•"/>
            </a:pPr>
            <a:r>
              <a:rPr lang="en-US" sz="1350" dirty="0">
                <a:cs typeface="Arial" panose="020B0604020202020204" pitchFamily="34" charset="0"/>
              </a:rPr>
              <a:t>Serve as public-sector counterpart to private sector data </a:t>
            </a:r>
          </a:p>
          <a:p>
            <a:pPr>
              <a:spcBef>
                <a:spcPts val="0"/>
              </a:spcBef>
              <a:spcAft>
                <a:spcPts val="750"/>
              </a:spcAft>
              <a:buClr>
                <a:srgbClr val="002060"/>
              </a:buClr>
              <a:buFont typeface="Arial" charset="0"/>
              <a:buChar char="•"/>
            </a:pPr>
            <a:r>
              <a:rPr lang="en-US" sz="1350" dirty="0">
                <a:cs typeface="Arial" panose="020B0604020202020204" pitchFamily="34" charset="0"/>
              </a:rPr>
              <a:t>Response is voluntary</a:t>
            </a:r>
          </a:p>
          <a:p>
            <a:pPr>
              <a:spcBef>
                <a:spcPts val="0"/>
              </a:spcBef>
              <a:spcAft>
                <a:spcPts val="750"/>
              </a:spcAft>
              <a:buClr>
                <a:srgbClr val="002060"/>
              </a:buClr>
              <a:buFont typeface="Arial" charset="0"/>
              <a:buChar char="•"/>
            </a:pPr>
            <a:r>
              <a:rPr lang="en-US" sz="1350" dirty="0">
                <a:cs typeface="Arial" panose="020B0604020202020204" pitchFamily="34" charset="0"/>
              </a:rPr>
              <a:t>Virtually no confidentiality restriction – data is public record</a:t>
            </a:r>
          </a:p>
          <a:p>
            <a:pPr>
              <a:spcBef>
                <a:spcPts val="0"/>
              </a:spcBef>
              <a:spcAft>
                <a:spcPts val="750"/>
              </a:spcAft>
              <a:buClr>
                <a:srgbClr val="002060"/>
              </a:buClr>
              <a:buFont typeface="Arial" charset="0"/>
              <a:buChar char="•"/>
            </a:pPr>
            <a:r>
              <a:rPr lang="en-US" sz="1350" dirty="0">
                <a:cs typeface="Arial" panose="020B0604020202020204" pitchFamily="34" charset="0"/>
              </a:rPr>
              <a:t>Core Program Content</a:t>
            </a:r>
          </a:p>
          <a:p>
            <a:pPr lvl="1">
              <a:spcBef>
                <a:spcPts val="0"/>
              </a:spcBef>
              <a:spcAft>
                <a:spcPts val="750"/>
              </a:spcAft>
              <a:buClr>
                <a:srgbClr val="002060"/>
              </a:buClr>
              <a:buFont typeface=".AppleSystemUIFont" charset="-120"/>
              <a:buChar char="-"/>
            </a:pPr>
            <a:r>
              <a:rPr lang="en-US" sz="1350" dirty="0">
                <a:cs typeface="Arial" panose="020B0604020202020204" pitchFamily="34" charset="0"/>
              </a:rPr>
              <a:t>Organization and Structure </a:t>
            </a:r>
          </a:p>
          <a:p>
            <a:pPr lvl="1">
              <a:spcBef>
                <a:spcPts val="0"/>
              </a:spcBef>
              <a:spcAft>
                <a:spcPts val="750"/>
              </a:spcAft>
              <a:buClr>
                <a:srgbClr val="002060"/>
              </a:buClr>
              <a:buFont typeface=".AppleSystemUIFont" charset="-120"/>
              <a:buChar char="-"/>
            </a:pPr>
            <a:r>
              <a:rPr lang="en-US" sz="1350" dirty="0">
                <a:cs typeface="Arial" panose="020B0604020202020204" pitchFamily="34" charset="0"/>
              </a:rPr>
              <a:t>Government Employment </a:t>
            </a:r>
          </a:p>
          <a:p>
            <a:pPr lvl="1">
              <a:spcBef>
                <a:spcPts val="0"/>
              </a:spcBef>
              <a:spcAft>
                <a:spcPts val="750"/>
              </a:spcAft>
              <a:buClr>
                <a:srgbClr val="002060"/>
              </a:buClr>
              <a:buFont typeface=".AppleSystemUIFont" charset="-120"/>
              <a:buChar char="-"/>
            </a:pPr>
            <a:r>
              <a:rPr lang="en-US" sz="1350" dirty="0">
                <a:cs typeface="Arial" panose="020B0604020202020204" pitchFamily="34" charset="0"/>
              </a:rPr>
              <a:t>Government Finances</a:t>
            </a:r>
          </a:p>
          <a:p>
            <a:pPr>
              <a:spcBef>
                <a:spcPts val="0"/>
              </a:spcBef>
              <a:spcAft>
                <a:spcPts val="750"/>
              </a:spcAft>
              <a:buClr>
                <a:srgbClr val="002060"/>
              </a:buClr>
            </a:pPr>
            <a:r>
              <a:rPr lang="en-US" sz="1350" dirty="0">
                <a:cs typeface="Arial" panose="020B0604020202020204" pitchFamily="34" charset="0"/>
              </a:rPr>
              <a:t>Released on </a:t>
            </a:r>
            <a:r>
              <a:rPr lang="en-US" sz="1350" i="1" dirty="0">
                <a:cs typeface="Arial" panose="020B0604020202020204" pitchFamily="34" charset="0"/>
              </a:rPr>
              <a:t>American </a:t>
            </a:r>
            <a:r>
              <a:rPr lang="en-US" sz="1350" i="1" dirty="0" err="1">
                <a:cs typeface="Arial" panose="020B0604020202020204" pitchFamily="34" charset="0"/>
              </a:rPr>
              <a:t>FactFinder</a:t>
            </a:r>
            <a:r>
              <a:rPr lang="en-US" sz="1350" dirty="0">
                <a:cs typeface="Arial" panose="020B0604020202020204" pitchFamily="34" charset="0"/>
              </a:rPr>
              <a:t>, Excel files, and other Census tools</a:t>
            </a:r>
          </a:p>
        </p:txBody>
      </p:sp>
      <p:sp>
        <p:nvSpPr>
          <p:cNvPr id="11" name="Title 10"/>
          <p:cNvSpPr txBox="1">
            <a:spLocks/>
          </p:cNvSpPr>
          <p:nvPr/>
        </p:nvSpPr>
        <p:spPr>
          <a:xfrm>
            <a:off x="428624" y="1134767"/>
            <a:ext cx="4688499" cy="533573"/>
          </a:xfrm>
          <a:prstGeom prst="rect">
            <a:avLst/>
          </a:prstGeom>
        </p:spPr>
        <p:txBody>
          <a:bodyPr>
            <a:noAutofit/>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r>
              <a:rPr lang="en-US" sz="3000" b="0" dirty="0">
                <a:solidFill>
                  <a:schemeClr val="tx2"/>
                </a:solidFill>
                <a:latin typeface="Calibri"/>
                <a:hlinkClick r:id="rId2"/>
              </a:rPr>
              <a:t>Public Sector (Governments)</a:t>
            </a:r>
            <a:endParaRPr lang="en-US" sz="3000" b="0" dirty="0">
              <a:solidFill>
                <a:schemeClr val="tx2"/>
              </a:solidFill>
              <a:latin typeface="Calibri"/>
            </a:endParaRPr>
          </a:p>
          <a:p>
            <a:endParaRPr lang="en-US" sz="2400" dirty="0">
              <a:solidFill>
                <a:srgbClr val="1E2F4D"/>
              </a:solidFill>
              <a:latin typeface="Calibri"/>
            </a:endParaRPr>
          </a:p>
        </p:txBody>
      </p:sp>
      <p:sp>
        <p:nvSpPr>
          <p:cNvPr id="17" name="Content Placeholder 11"/>
          <p:cNvSpPr txBox="1">
            <a:spLocks/>
          </p:cNvSpPr>
          <p:nvPr/>
        </p:nvSpPr>
        <p:spPr>
          <a:xfrm>
            <a:off x="1461977" y="1573191"/>
            <a:ext cx="3253563" cy="687916"/>
          </a:xfrm>
          <a:prstGeom prst="rect">
            <a:avLst/>
          </a:prstGeom>
        </p:spPr>
        <p:txBody>
          <a:bodyP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600"/>
              </a:spcAft>
              <a:buNone/>
              <a:defRPr/>
            </a:pPr>
            <a:endParaRPr lang="en-US" sz="1200" dirty="0"/>
          </a:p>
        </p:txBody>
      </p:sp>
      <p:sp>
        <p:nvSpPr>
          <p:cNvPr id="19" name="Content Placeholder 11"/>
          <p:cNvSpPr txBox="1">
            <a:spLocks/>
          </p:cNvSpPr>
          <p:nvPr/>
        </p:nvSpPr>
        <p:spPr>
          <a:xfrm>
            <a:off x="1302490" y="1518475"/>
            <a:ext cx="3245588" cy="1153274"/>
          </a:xfrm>
          <a:prstGeom prst="rect">
            <a:avLst/>
          </a:prstGeom>
        </p:spPr>
        <p:txBody>
          <a:bodyP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600"/>
              </a:spcAft>
              <a:buNone/>
            </a:pPr>
            <a:endParaRPr lang="en-US" sz="1200" dirty="0">
              <a:solidFill>
                <a:srgbClr val="5E8EB4"/>
              </a:solidFill>
            </a:endParaRPr>
          </a:p>
        </p:txBody>
      </p:sp>
      <p:sp>
        <p:nvSpPr>
          <p:cNvPr id="20" name="Content Placeholder 11"/>
          <p:cNvSpPr txBox="1">
            <a:spLocks/>
          </p:cNvSpPr>
          <p:nvPr/>
        </p:nvSpPr>
        <p:spPr>
          <a:xfrm>
            <a:off x="1302488" y="4886450"/>
            <a:ext cx="3413052" cy="576638"/>
          </a:xfrm>
          <a:prstGeom prst="rect">
            <a:avLst/>
          </a:prstGeom>
        </p:spPr>
        <p:txBody>
          <a:bodyPr>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dirty="0"/>
              <a:t/>
            </a:r>
            <a:br>
              <a:rPr lang="en-US" sz="1200" dirty="0"/>
            </a:br>
            <a:endParaRPr lang="en-US" sz="1200" dirty="0">
              <a:solidFill>
                <a:srgbClr val="172F48"/>
              </a:solidFill>
            </a:endParaRPr>
          </a:p>
        </p:txBody>
      </p:sp>
      <p:grpSp>
        <p:nvGrpSpPr>
          <p:cNvPr id="2" name="Group 1">
            <a:extLst>
              <a:ext uri="{FF2B5EF4-FFF2-40B4-BE49-F238E27FC236}">
                <a16:creationId xmlns:a16="http://schemas.microsoft.com/office/drawing/2014/main" id="{80A99A94-D315-3E46-BCAB-49CC04098548}"/>
              </a:ext>
            </a:extLst>
          </p:cNvPr>
          <p:cNvGrpSpPr/>
          <p:nvPr/>
        </p:nvGrpSpPr>
        <p:grpSpPr>
          <a:xfrm>
            <a:off x="5654526" y="857250"/>
            <a:ext cx="3489474" cy="4621370"/>
            <a:chOff x="7539368" y="0"/>
            <a:chExt cx="4652632" cy="6161826"/>
          </a:xfrm>
        </p:grpSpPr>
        <p:sp>
          <p:nvSpPr>
            <p:cNvPr id="13" name="Rectangle 12"/>
            <p:cNvSpPr/>
            <p:nvPr/>
          </p:nvSpPr>
          <p:spPr>
            <a:xfrm>
              <a:off x="7539368" y="0"/>
              <a:ext cx="4652632" cy="6161826"/>
            </a:xfrm>
            <a:prstGeom prst="rect">
              <a:avLst/>
            </a:prstGeom>
            <a:solidFill>
              <a:srgbClr val="172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prstClr val="white"/>
                </a:solidFill>
              </a:endParaRPr>
            </a:p>
          </p:txBody>
        </p:sp>
        <p:pic>
          <p:nvPicPr>
            <p:cNvPr id="12" name="Picture 11">
              <a:extLst>
                <a:ext uri="{FF2B5EF4-FFF2-40B4-BE49-F238E27FC236}">
                  <a16:creationId xmlns:a16="http://schemas.microsoft.com/office/drawing/2014/main" id="{A563F624-8CF4-3E46-AC67-924E302C1280}"/>
                </a:ext>
              </a:extLst>
            </p:cNvPr>
            <p:cNvPicPr>
              <a:picLocks noChangeAspect="1"/>
            </p:cNvPicPr>
            <p:nvPr/>
          </p:nvPicPr>
          <p:blipFill>
            <a:blip r:embed="rId3" cstate="print"/>
            <a:stretch>
              <a:fillRect/>
            </a:stretch>
          </p:blipFill>
          <p:spPr>
            <a:xfrm>
              <a:off x="8177517" y="463905"/>
              <a:ext cx="3437501" cy="2902296"/>
            </a:xfrm>
            <a:prstGeom prst="rect">
              <a:avLst/>
            </a:prstGeom>
          </p:spPr>
        </p:pic>
        <p:pic>
          <p:nvPicPr>
            <p:cNvPr id="14" name="Picture 13">
              <a:extLst>
                <a:ext uri="{FF2B5EF4-FFF2-40B4-BE49-F238E27FC236}">
                  <a16:creationId xmlns:a16="http://schemas.microsoft.com/office/drawing/2014/main" id="{D8D991B2-5F68-C945-84C3-F680CF6A1C57}"/>
                </a:ext>
              </a:extLst>
            </p:cNvPr>
            <p:cNvPicPr>
              <a:picLocks noChangeAspect="1"/>
            </p:cNvPicPr>
            <p:nvPr/>
          </p:nvPicPr>
          <p:blipFill>
            <a:blip r:embed="rId4" cstate="print"/>
            <a:stretch>
              <a:fillRect/>
            </a:stretch>
          </p:blipFill>
          <p:spPr>
            <a:xfrm>
              <a:off x="8177516" y="3719549"/>
              <a:ext cx="3437500" cy="2050647"/>
            </a:xfrm>
            <a:prstGeom prst="rect">
              <a:avLst/>
            </a:prstGeom>
          </p:spPr>
        </p:pic>
      </p:grpSp>
    </p:spTree>
    <p:extLst>
      <p:ext uri="{BB962C8B-B14F-4D97-AF65-F5344CB8AC3E}">
        <p14:creationId xmlns:p14="http://schemas.microsoft.com/office/powerpoint/2010/main" val="30912963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p:nvPr/>
        </p:nvSpPr>
        <p:spPr>
          <a:xfrm>
            <a:off x="368842" y="214313"/>
            <a:ext cx="8243302" cy="625793"/>
          </a:xfrm>
          <a:prstGeom prst="rect">
            <a:avLst/>
          </a:prstGeom>
          <a:blipFill>
            <a:blip r:embed="rId3" cstate="print"/>
            <a:stretch>
              <a:fillRect/>
            </a:stretch>
          </a:blipFill>
        </p:spPr>
      </p:sp>
      <p:sp>
        <p:nvSpPr>
          <p:cNvPr id="340" name="Shape 340"/>
          <p:cNvSpPr/>
          <p:nvPr/>
        </p:nvSpPr>
        <p:spPr>
          <a:xfrm>
            <a:off x="454613" y="6155055"/>
            <a:ext cx="8234729" cy="34290"/>
          </a:xfrm>
          <a:prstGeom prst="rect">
            <a:avLst/>
          </a:prstGeom>
          <a:blipFill>
            <a:blip r:embed="rId4" cstate="print"/>
            <a:stretch>
              <a:fillRect/>
            </a:stretch>
          </a:blipFill>
        </p:spPr>
      </p:sp>
      <p:sp>
        <p:nvSpPr>
          <p:cNvPr id="341" name="Shape 341"/>
          <p:cNvSpPr txBox="1">
            <a:spLocks noGrp="1"/>
          </p:cNvSpPr>
          <p:nvPr>
            <p:ph type="ctrTitle" idx="4294967295"/>
          </p:nvPr>
        </p:nvSpPr>
        <p:spPr>
          <a:xfrm>
            <a:off x="497205" y="322898"/>
            <a:ext cx="8218170" cy="1117283"/>
          </a:xfrm>
          <a:prstGeom prst="rect">
            <a:avLst/>
          </a:prstGeom>
        </p:spPr>
        <p:txBody>
          <a:bodyPr lIns="34290" tIns="34290" rIns="34290" bIns="34290" anchor="t" anchorCtr="0">
            <a:noAutofit/>
          </a:bodyPr>
          <a:lstStyle/>
          <a:p>
            <a:pPr algn="ctr">
              <a:lnSpc>
                <a:spcPct val="113829"/>
              </a:lnSpc>
              <a:spcBef>
                <a:spcPts val="0"/>
              </a:spcBef>
            </a:pPr>
            <a:r>
              <a:rPr lang="en-US" sz="4200" dirty="0">
                <a:solidFill>
                  <a:srgbClr val="FFFFFF"/>
                </a:solidFill>
                <a:latin typeface="Arial"/>
                <a:ea typeface="Arial"/>
                <a:cs typeface="Arial"/>
                <a:sym typeface="Arial"/>
              </a:rPr>
              <a:t>Economic – </a:t>
            </a:r>
            <a:r>
              <a:rPr lang="en-US" sz="4200" dirty="0" smtClean="0">
                <a:solidFill>
                  <a:srgbClr val="FFFFFF"/>
                </a:solidFill>
                <a:latin typeface="Arial"/>
                <a:ea typeface="Arial"/>
                <a:cs typeface="Arial"/>
                <a:sym typeface="Arial"/>
              </a:rPr>
              <a:t>Macroeconomic</a:t>
            </a:r>
            <a:endParaRPr lang="en-US" sz="4200" dirty="0">
              <a:solidFill>
                <a:srgbClr val="FFFFFF"/>
              </a:solidFill>
              <a:latin typeface="Arial"/>
              <a:ea typeface="Arial"/>
              <a:cs typeface="Arial"/>
              <a:sym typeface="Arial"/>
            </a:endParaRPr>
          </a:p>
        </p:txBody>
      </p:sp>
      <p:sp>
        <p:nvSpPr>
          <p:cNvPr id="342" name="Shape 342"/>
          <p:cNvSpPr txBox="1">
            <a:spLocks noGrp="1"/>
          </p:cNvSpPr>
          <p:nvPr>
            <p:ph type="subTitle" idx="4294967295"/>
          </p:nvPr>
        </p:nvSpPr>
        <p:spPr>
          <a:xfrm>
            <a:off x="497205" y="960121"/>
            <a:ext cx="8218170" cy="891539"/>
          </a:xfrm>
          <a:prstGeom prst="rect">
            <a:avLst/>
          </a:prstGeom>
        </p:spPr>
        <p:txBody>
          <a:bodyPr lIns="34290" tIns="34290" rIns="34290" bIns="34290" anchor="t" anchorCtr="0">
            <a:noAutofit/>
          </a:bodyPr>
          <a:lstStyle/>
          <a:p>
            <a:pPr indent="-200024">
              <a:lnSpc>
                <a:spcPct val="113888"/>
              </a:lnSpc>
              <a:spcBef>
                <a:spcPts val="0"/>
              </a:spcBef>
              <a:spcAft>
                <a:spcPts val="0"/>
              </a:spcAft>
              <a:buClr>
                <a:srgbClr val="FFFFFF"/>
              </a:buClr>
              <a:buSzPct val="166666"/>
              <a:buFont typeface="Arial"/>
              <a:buChar char="•"/>
            </a:pPr>
            <a:r>
              <a:rPr lang="en-US" sz="2400" dirty="0">
                <a:solidFill>
                  <a:srgbClr val="FFFFFF"/>
                </a:solidFill>
                <a:latin typeface="Arial"/>
                <a:ea typeface="Arial"/>
                <a:cs typeface="Arial"/>
                <a:sym typeface="Arial"/>
                <a:hlinkClick r:id="rId5"/>
              </a:rPr>
              <a:t>Federal Reserve Board’s FRED</a:t>
            </a:r>
            <a:endParaRPr lang="en-US" sz="2400" dirty="0">
              <a:solidFill>
                <a:srgbClr val="FFFFFF"/>
              </a:solidFill>
              <a:latin typeface="Arial"/>
              <a:ea typeface="Arial"/>
              <a:cs typeface="Arial"/>
              <a:sym typeface="Arial"/>
            </a:endParaRPr>
          </a:p>
          <a:p>
            <a:pPr marL="1028700" lvl="2" indent="-160020">
              <a:lnSpc>
                <a:spcPct val="113888"/>
              </a:lnSpc>
              <a:spcBef>
                <a:spcPts val="0"/>
              </a:spcBef>
              <a:spcAft>
                <a:spcPts val="0"/>
              </a:spcAft>
              <a:buClr>
                <a:srgbClr val="FFFFFF"/>
              </a:buClr>
              <a:buSzPct val="99999"/>
              <a:buFont typeface="Wingdings"/>
              <a:buChar char="§"/>
            </a:pPr>
            <a:r>
              <a:rPr lang="en-US" sz="1800" dirty="0">
                <a:solidFill>
                  <a:srgbClr val="FFFFFF"/>
                </a:solidFill>
                <a:latin typeface="Arial"/>
                <a:ea typeface="Arial"/>
                <a:cs typeface="Arial"/>
                <a:sym typeface="Arial"/>
              </a:rPr>
              <a:t>http://research.stlouisfed.org/fred2</a:t>
            </a:r>
          </a:p>
          <a:p>
            <a:endParaRPr lang="en-US" sz="1800" dirty="0">
              <a:solidFill>
                <a:srgbClr val="FFFFFF"/>
              </a:solidFill>
              <a:latin typeface="Arial"/>
              <a:ea typeface="Arial"/>
              <a:cs typeface="Arial"/>
              <a:sym typeface="Arial"/>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 y="1455210"/>
            <a:ext cx="7696200" cy="5305211"/>
          </a:xfrm>
          <a:prstGeom prst="rect">
            <a:avLst/>
          </a:prstGeom>
        </p:spPr>
      </p:pic>
    </p:spTree>
    <p:extLst>
      <p:ext uri="{BB962C8B-B14F-4D97-AF65-F5344CB8AC3E}">
        <p14:creationId xmlns:p14="http://schemas.microsoft.com/office/powerpoint/2010/main" val="3760463135"/>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p:nvPr/>
        </p:nvSpPr>
        <p:spPr>
          <a:xfrm>
            <a:off x="368842" y="214313"/>
            <a:ext cx="8243302" cy="625793"/>
          </a:xfrm>
          <a:prstGeom prst="rect">
            <a:avLst/>
          </a:prstGeom>
          <a:blipFill>
            <a:blip r:embed="rId3" cstate="print"/>
            <a:stretch>
              <a:fillRect/>
            </a:stretch>
          </a:blipFill>
        </p:spPr>
      </p:sp>
      <p:sp>
        <p:nvSpPr>
          <p:cNvPr id="357" name="Shape 357"/>
          <p:cNvSpPr/>
          <p:nvPr/>
        </p:nvSpPr>
        <p:spPr>
          <a:xfrm>
            <a:off x="454613" y="6155055"/>
            <a:ext cx="8234729" cy="34290"/>
          </a:xfrm>
          <a:prstGeom prst="rect">
            <a:avLst/>
          </a:prstGeom>
          <a:blipFill>
            <a:blip r:embed="rId4" cstate="print"/>
            <a:stretch>
              <a:fillRect/>
            </a:stretch>
          </a:blipFill>
        </p:spPr>
      </p:sp>
      <p:sp>
        <p:nvSpPr>
          <p:cNvPr id="358" name="Shape 358"/>
          <p:cNvSpPr txBox="1">
            <a:spLocks noGrp="1"/>
          </p:cNvSpPr>
          <p:nvPr>
            <p:ph type="ctrTitle" idx="4294967295"/>
          </p:nvPr>
        </p:nvSpPr>
        <p:spPr>
          <a:xfrm>
            <a:off x="497205" y="322898"/>
            <a:ext cx="8218170" cy="1117283"/>
          </a:xfrm>
          <a:prstGeom prst="rect">
            <a:avLst/>
          </a:prstGeom>
        </p:spPr>
        <p:txBody>
          <a:bodyPr lIns="34290" tIns="34290" rIns="34290" bIns="34290" anchor="t" anchorCtr="0">
            <a:noAutofit/>
          </a:bodyPr>
          <a:lstStyle/>
          <a:p>
            <a:pPr algn="ctr">
              <a:lnSpc>
                <a:spcPct val="113829"/>
              </a:lnSpc>
              <a:spcBef>
                <a:spcPts val="0"/>
              </a:spcBef>
            </a:pPr>
            <a:r>
              <a:rPr lang="en-US" sz="4200">
                <a:solidFill>
                  <a:srgbClr val="FFFFFF"/>
                </a:solidFill>
                <a:latin typeface="Arial"/>
                <a:ea typeface="Arial"/>
                <a:cs typeface="Arial"/>
                <a:sym typeface="Arial"/>
              </a:rPr>
              <a:t>Economic – Sector Inflation</a:t>
            </a:r>
          </a:p>
        </p:txBody>
      </p:sp>
      <p:sp>
        <p:nvSpPr>
          <p:cNvPr id="359" name="Shape 359"/>
          <p:cNvSpPr txBox="1">
            <a:spLocks noGrp="1"/>
          </p:cNvSpPr>
          <p:nvPr>
            <p:ph type="subTitle" idx="4294967295"/>
          </p:nvPr>
        </p:nvSpPr>
        <p:spPr>
          <a:xfrm>
            <a:off x="480137" y="1237208"/>
            <a:ext cx="8218170" cy="1273004"/>
          </a:xfrm>
          <a:prstGeom prst="rect">
            <a:avLst/>
          </a:prstGeom>
        </p:spPr>
        <p:txBody>
          <a:bodyPr lIns="34290" tIns="34290" rIns="34290" bIns="34290" anchor="t" anchorCtr="0">
            <a:noAutofit/>
          </a:bodyPr>
          <a:lstStyle/>
          <a:p>
            <a:pPr indent="-211455">
              <a:lnSpc>
                <a:spcPct val="113793"/>
              </a:lnSpc>
              <a:spcBef>
                <a:spcPts val="0"/>
              </a:spcBef>
              <a:spcAft>
                <a:spcPts val="0"/>
              </a:spcAft>
              <a:buClr>
                <a:srgbClr val="FFFFFF"/>
              </a:buClr>
              <a:buSzPct val="166666"/>
              <a:buFont typeface="Arial"/>
              <a:buChar char="•"/>
            </a:pPr>
            <a:r>
              <a:rPr lang="en-US" sz="2600" dirty="0">
                <a:solidFill>
                  <a:srgbClr val="FFFFFF"/>
                </a:solidFill>
                <a:latin typeface="Arial"/>
                <a:ea typeface="Arial"/>
                <a:cs typeface="Arial"/>
                <a:sym typeface="Arial"/>
              </a:rPr>
              <a:t>Bureau of Labor Statistics- Producer Price Index</a:t>
            </a:r>
          </a:p>
          <a:p>
            <a:pPr marL="1028700" lvl="2" indent="-171450">
              <a:lnSpc>
                <a:spcPct val="113793"/>
              </a:lnSpc>
              <a:spcBef>
                <a:spcPts val="0"/>
              </a:spcBef>
              <a:spcAft>
                <a:spcPts val="0"/>
              </a:spcAft>
              <a:buClr>
                <a:srgbClr val="FFFFFF"/>
              </a:buClr>
              <a:buSzPct val="100000"/>
              <a:buFont typeface="Wingdings"/>
              <a:buChar char="§"/>
            </a:pPr>
            <a:r>
              <a:rPr lang="en-US" sz="2000" dirty="0">
                <a:solidFill>
                  <a:srgbClr val="FFFFFF"/>
                </a:solidFill>
                <a:latin typeface="Arial"/>
                <a:ea typeface="Arial"/>
                <a:cs typeface="Arial"/>
                <a:sym typeface="Arial"/>
                <a:hlinkClick r:id="rId5"/>
              </a:rPr>
              <a:t>http://</a:t>
            </a:r>
            <a:r>
              <a:rPr lang="en-US" sz="2000" dirty="0" smtClean="0">
                <a:solidFill>
                  <a:srgbClr val="FFFFFF"/>
                </a:solidFill>
                <a:latin typeface="Arial"/>
                <a:ea typeface="Arial"/>
                <a:cs typeface="Arial"/>
                <a:sym typeface="Arial"/>
                <a:hlinkClick r:id="rId5"/>
              </a:rPr>
              <a:t>www.bls.gov/data</a:t>
            </a:r>
            <a:endParaRPr lang="en-US" sz="2000" dirty="0">
              <a:solidFill>
                <a:srgbClr val="FFFFFF"/>
              </a:solidFill>
              <a:latin typeface="Arial"/>
              <a:ea typeface="Arial"/>
              <a:cs typeface="Arial"/>
              <a:sym typeface="Arial"/>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277" y="2510212"/>
            <a:ext cx="8915400" cy="3695095"/>
          </a:xfrm>
          <a:prstGeom prst="rect">
            <a:avLst/>
          </a:prstGeom>
        </p:spPr>
      </p:pic>
    </p:spTree>
    <p:extLst>
      <p:ext uri="{BB962C8B-B14F-4D97-AF65-F5344CB8AC3E}">
        <p14:creationId xmlns:p14="http://schemas.microsoft.com/office/powerpoint/2010/main" val="3483113828"/>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p:nvPr/>
        </p:nvSpPr>
        <p:spPr>
          <a:xfrm>
            <a:off x="368842" y="214313"/>
            <a:ext cx="8243302" cy="625793"/>
          </a:xfrm>
          <a:prstGeom prst="rect">
            <a:avLst/>
          </a:prstGeom>
          <a:blipFill>
            <a:blip r:embed="rId3" cstate="print"/>
            <a:stretch>
              <a:fillRect/>
            </a:stretch>
          </a:blipFill>
        </p:spPr>
      </p:sp>
      <p:sp>
        <p:nvSpPr>
          <p:cNvPr id="373" name="Shape 373"/>
          <p:cNvSpPr/>
          <p:nvPr/>
        </p:nvSpPr>
        <p:spPr>
          <a:xfrm>
            <a:off x="454613" y="6155055"/>
            <a:ext cx="8234729" cy="34290"/>
          </a:xfrm>
          <a:prstGeom prst="rect">
            <a:avLst/>
          </a:prstGeom>
          <a:blipFill>
            <a:blip r:embed="rId4" cstate="print"/>
            <a:stretch>
              <a:fillRect/>
            </a:stretch>
          </a:blipFill>
        </p:spPr>
      </p:sp>
      <p:sp>
        <p:nvSpPr>
          <p:cNvPr id="374" name="Shape 374"/>
          <p:cNvSpPr/>
          <p:nvPr/>
        </p:nvSpPr>
        <p:spPr>
          <a:xfrm>
            <a:off x="0" y="222885"/>
            <a:ext cx="9144000" cy="6635115"/>
          </a:xfrm>
          <a:prstGeom prst="rect">
            <a:avLst/>
          </a:prstGeom>
          <a:blipFill>
            <a:blip r:embed="rId5" cstate="print"/>
            <a:stretch>
              <a:fillRect/>
            </a:stretch>
          </a:blipFill>
        </p:spPr>
      </p:sp>
    </p:spTree>
    <p:extLst>
      <p:ext uri="{BB962C8B-B14F-4D97-AF65-F5344CB8AC3E}">
        <p14:creationId xmlns:p14="http://schemas.microsoft.com/office/powerpoint/2010/main" val="258543459"/>
      </p:ext>
    </p:extLst>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5389" y="177801"/>
            <a:ext cx="7339012" cy="736600"/>
          </a:xfrm>
        </p:spPr>
        <p:txBody>
          <a:bodyPr>
            <a:normAutofit/>
          </a:bodyPr>
          <a:lstStyle/>
          <a:p>
            <a:r>
              <a:rPr lang="en-US" dirty="0" smtClean="0"/>
              <a:t>One Statistical Office in US</a:t>
            </a:r>
            <a:r>
              <a:rPr lang="en-US" dirty="0"/>
              <a:t>:</a:t>
            </a:r>
            <a:r>
              <a:rPr lang="en-US" dirty="0" smtClean="0"/>
              <a:t> Why Not?</a:t>
            </a:r>
            <a:endParaRPr lang="en-US" dirty="0"/>
          </a:p>
        </p:txBody>
      </p:sp>
      <p:sp>
        <p:nvSpPr>
          <p:cNvPr id="5" name="Content Placeholder 4"/>
          <p:cNvSpPr>
            <a:spLocks noGrp="1"/>
          </p:cNvSpPr>
          <p:nvPr>
            <p:ph idx="1"/>
          </p:nvPr>
        </p:nvSpPr>
        <p:spPr>
          <a:xfrm>
            <a:off x="627622" y="1219200"/>
            <a:ext cx="8060249" cy="5410200"/>
          </a:xfrm>
        </p:spPr>
        <p:txBody>
          <a:bodyPr>
            <a:normAutofit fontScale="77500" lnSpcReduction="20000"/>
          </a:bodyPr>
          <a:lstStyle/>
          <a:p>
            <a:pPr>
              <a:lnSpc>
                <a:spcPct val="120000"/>
              </a:lnSpc>
              <a:buNone/>
            </a:pPr>
            <a:r>
              <a:rPr lang="en-US" dirty="0" smtClean="0"/>
              <a:t>1. </a:t>
            </a:r>
            <a:r>
              <a:rPr lang="en-US" b="1" dirty="0" smtClean="0"/>
              <a:t>Privacy: </a:t>
            </a:r>
            <a:r>
              <a:rPr lang="en-US" dirty="0" smtClean="0"/>
              <a:t>The Privacy Act of 1974, Confidential Information Protection and Statistical Efficiency Act of 2002 (CIPSEA), and Statistical Policy Directive No. 1 (2014) require agencies to ensure that the collection and maintenance of citizens' data is accurate, confidential, and within legal restrictions. With different offices having access to those records, there would be less possibility of everything being leaked.</a:t>
            </a:r>
          </a:p>
          <a:p>
            <a:pPr>
              <a:lnSpc>
                <a:spcPct val="120000"/>
              </a:lnSpc>
              <a:buNone/>
            </a:pPr>
            <a:r>
              <a:rPr lang="en-US" dirty="0" smtClean="0"/>
              <a:t>2. </a:t>
            </a:r>
            <a:r>
              <a:rPr lang="en-US" b="1" dirty="0" smtClean="0"/>
              <a:t>Security</a:t>
            </a:r>
            <a:r>
              <a:rPr lang="en-US" dirty="0" smtClean="0"/>
              <a:t>: Along the lines of fewer offices having access to data records.  The more servers that hold the data, the safer it is. The times when an exchange of information is necessary laws and regulations among departments allow to protect access to data.</a:t>
            </a:r>
          </a:p>
          <a:p>
            <a:pPr>
              <a:lnSpc>
                <a:spcPct val="120000"/>
              </a:lnSpc>
              <a:buNone/>
            </a:pPr>
            <a:r>
              <a:rPr lang="en-US" dirty="0" smtClean="0"/>
              <a:t>3. </a:t>
            </a:r>
            <a:r>
              <a:rPr lang="en-US" b="1" dirty="0" smtClean="0"/>
              <a:t>Integrity</a:t>
            </a:r>
            <a:r>
              <a:rPr lang="en-US" dirty="0" smtClean="0"/>
              <a:t>: The income you report to IRS might be different from what you report to the Census Bureau.</a:t>
            </a:r>
          </a:p>
          <a:p>
            <a:pPr>
              <a:lnSpc>
                <a:spcPct val="120000"/>
              </a:lnSpc>
              <a:buNone/>
            </a:pPr>
            <a:r>
              <a:rPr lang="en-US" dirty="0" smtClean="0"/>
              <a:t>4. </a:t>
            </a:r>
            <a:r>
              <a:rPr lang="en-US" b="1" dirty="0" smtClean="0"/>
              <a:t>Methodology</a:t>
            </a:r>
            <a:r>
              <a:rPr lang="en-US" dirty="0" smtClean="0"/>
              <a:t>: Sometimes data must have a higher number of people questioned so the accuracy will be better; different methods of collection or sampling may be required.</a:t>
            </a:r>
          </a:p>
          <a:p>
            <a:pPr>
              <a:lnSpc>
                <a:spcPct val="120000"/>
              </a:lnSpc>
              <a:buNone/>
            </a:pPr>
            <a:r>
              <a:rPr lang="en-US" dirty="0" smtClean="0"/>
              <a:t>5. </a:t>
            </a:r>
            <a:r>
              <a:rPr lang="en-US" b="1" dirty="0" smtClean="0"/>
              <a:t>Popularity</a:t>
            </a:r>
            <a:r>
              <a:rPr lang="en-US" dirty="0" smtClean="0"/>
              <a:t>: Anything being done by the government has a political dimension, especially funding for employees and for modernizing and updating technology, attractiveness of the research, and repetition of statistical programs by agencies.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Shape 461"/>
          <p:cNvSpPr/>
          <p:nvPr/>
        </p:nvSpPr>
        <p:spPr>
          <a:xfrm>
            <a:off x="368842" y="214313"/>
            <a:ext cx="8243302" cy="625793"/>
          </a:xfrm>
          <a:prstGeom prst="rect">
            <a:avLst/>
          </a:prstGeom>
          <a:blipFill>
            <a:blip r:embed="rId3" cstate="print"/>
            <a:stretch>
              <a:fillRect/>
            </a:stretch>
          </a:blipFill>
        </p:spPr>
      </p:sp>
      <p:sp>
        <p:nvSpPr>
          <p:cNvPr id="462" name="Shape 462"/>
          <p:cNvSpPr/>
          <p:nvPr/>
        </p:nvSpPr>
        <p:spPr>
          <a:xfrm>
            <a:off x="454613" y="6155055"/>
            <a:ext cx="8234729" cy="34290"/>
          </a:xfrm>
          <a:prstGeom prst="rect">
            <a:avLst/>
          </a:prstGeom>
          <a:blipFill>
            <a:blip r:embed="rId4" cstate="print"/>
            <a:stretch>
              <a:fillRect/>
            </a:stretch>
          </a:blipFill>
        </p:spPr>
      </p:sp>
      <p:sp>
        <p:nvSpPr>
          <p:cNvPr id="463" name="Shape 463"/>
          <p:cNvSpPr txBox="1">
            <a:spLocks noGrp="1"/>
          </p:cNvSpPr>
          <p:nvPr>
            <p:ph type="ctrTitle" idx="4294967295"/>
          </p:nvPr>
        </p:nvSpPr>
        <p:spPr>
          <a:xfrm>
            <a:off x="925513" y="322263"/>
            <a:ext cx="8218487" cy="1117600"/>
          </a:xfrm>
          <a:prstGeom prst="rect">
            <a:avLst/>
          </a:prstGeom>
        </p:spPr>
        <p:txBody>
          <a:bodyPr lIns="34290" tIns="34290" rIns="34290" bIns="34290" anchor="t" anchorCtr="0">
            <a:noAutofit/>
          </a:bodyPr>
          <a:lstStyle/>
          <a:p>
            <a:pPr algn="ctr">
              <a:lnSpc>
                <a:spcPct val="113829"/>
              </a:lnSpc>
              <a:spcBef>
                <a:spcPts val="0"/>
              </a:spcBef>
            </a:pPr>
            <a:r>
              <a:rPr lang="en-US" sz="4200" dirty="0" smtClean="0">
                <a:solidFill>
                  <a:schemeClr val="tx1"/>
                </a:solidFill>
                <a:latin typeface="Arial"/>
                <a:ea typeface="Arial"/>
                <a:cs typeface="Arial"/>
                <a:sym typeface="Arial"/>
                <a:hlinkClick r:id="rId5"/>
              </a:rPr>
              <a:t>Economic Census</a:t>
            </a:r>
            <a:r>
              <a:rPr lang="en-US" sz="4200" dirty="0" smtClean="0">
                <a:solidFill>
                  <a:schemeClr val="tx1"/>
                </a:solidFill>
                <a:latin typeface="Arial"/>
                <a:ea typeface="Arial"/>
                <a:cs typeface="Arial"/>
                <a:sym typeface="Arial"/>
              </a:rPr>
              <a:t> Structure</a:t>
            </a:r>
            <a:endParaRPr lang="en-US" sz="4200" dirty="0">
              <a:solidFill>
                <a:schemeClr val="tx1"/>
              </a:solidFill>
              <a:latin typeface="Arial"/>
              <a:ea typeface="Arial"/>
              <a:cs typeface="Arial"/>
              <a:sym typeface="Arial"/>
            </a:endParaRPr>
          </a:p>
        </p:txBody>
      </p:sp>
      <p:sp>
        <p:nvSpPr>
          <p:cNvPr id="464" name="Shape 464"/>
          <p:cNvSpPr txBox="1">
            <a:spLocks noGrp="1"/>
          </p:cNvSpPr>
          <p:nvPr>
            <p:ph type="subTitle" idx="4294967295"/>
          </p:nvPr>
        </p:nvSpPr>
        <p:spPr>
          <a:xfrm>
            <a:off x="304800" y="1066800"/>
            <a:ext cx="8534400" cy="5181600"/>
          </a:xfrm>
          <a:prstGeom prst="rect">
            <a:avLst/>
          </a:prstGeom>
        </p:spPr>
        <p:txBody>
          <a:bodyPr lIns="34290" tIns="34290" rIns="34290" bIns="34290" anchor="t" anchorCtr="0">
            <a:noAutofit/>
          </a:bodyPr>
          <a:lstStyle/>
          <a:p>
            <a:pPr indent="-211455">
              <a:lnSpc>
                <a:spcPct val="113793"/>
              </a:lnSpc>
              <a:spcBef>
                <a:spcPts val="0"/>
              </a:spcBef>
              <a:spcAft>
                <a:spcPts val="0"/>
              </a:spcAft>
              <a:buClr>
                <a:srgbClr val="FFFFFF"/>
              </a:buClr>
              <a:buSzPct val="166666"/>
              <a:buFont typeface="Arial"/>
              <a:buChar char="•"/>
            </a:pPr>
            <a:r>
              <a:rPr lang="en-US" sz="2600" dirty="0" smtClean="0">
                <a:solidFill>
                  <a:schemeClr val="tx1"/>
                </a:solidFill>
                <a:latin typeface="Arial"/>
                <a:ea typeface="Arial"/>
                <a:cs typeface="Arial"/>
                <a:sym typeface="Arial"/>
              </a:rPr>
              <a:t>Census</a:t>
            </a:r>
            <a:r>
              <a:rPr lang="en-US" sz="2600" dirty="0">
                <a:solidFill>
                  <a:schemeClr val="tx1"/>
                </a:solidFill>
                <a:latin typeface="Arial"/>
                <a:ea typeface="Arial"/>
                <a:cs typeface="Arial"/>
                <a:sym typeface="Arial"/>
              </a:rPr>
              <a:t>, not a survey- All Business</a:t>
            </a:r>
          </a:p>
          <a:p>
            <a:pPr marL="685800" lvl="1" indent="-182880">
              <a:lnSpc>
                <a:spcPct val="114062"/>
              </a:lnSpc>
              <a:spcBef>
                <a:spcPts val="0"/>
              </a:spcBef>
              <a:spcAft>
                <a:spcPts val="0"/>
              </a:spcAft>
              <a:buClr>
                <a:srgbClr val="FFFFFF"/>
              </a:buClr>
              <a:buSzPct val="100000"/>
              <a:buFont typeface="Courier New"/>
              <a:buChar char="o"/>
            </a:pPr>
            <a:r>
              <a:rPr lang="en-US" sz="2200" dirty="0" smtClean="0">
                <a:solidFill>
                  <a:schemeClr val="tx1"/>
                </a:solidFill>
                <a:latin typeface="Arial"/>
                <a:ea typeface="Arial"/>
                <a:cs typeface="Arial"/>
                <a:sym typeface="Arial"/>
              </a:rPr>
              <a:t>Administrative </a:t>
            </a:r>
            <a:r>
              <a:rPr lang="en-US" sz="2200" dirty="0">
                <a:solidFill>
                  <a:schemeClr val="tx1"/>
                </a:solidFill>
                <a:latin typeface="Arial"/>
                <a:ea typeface="Arial"/>
                <a:cs typeface="Arial"/>
                <a:sym typeface="Arial"/>
              </a:rPr>
              <a:t>records- Social Security &amp; IRS</a:t>
            </a:r>
          </a:p>
          <a:p>
            <a:pPr indent="-211455">
              <a:lnSpc>
                <a:spcPct val="113793"/>
              </a:lnSpc>
              <a:spcBef>
                <a:spcPts val="0"/>
              </a:spcBef>
              <a:spcAft>
                <a:spcPts val="0"/>
              </a:spcAft>
              <a:buClr>
                <a:srgbClr val="FFFFFF"/>
              </a:buClr>
              <a:buSzPct val="166666"/>
              <a:buFont typeface="Arial"/>
              <a:buChar char="•"/>
            </a:pPr>
            <a:r>
              <a:rPr lang="en-US" sz="2600" dirty="0">
                <a:solidFill>
                  <a:schemeClr val="tx1"/>
                </a:solidFill>
                <a:latin typeface="Arial"/>
                <a:ea typeface="Arial"/>
                <a:cs typeface="Arial"/>
                <a:sym typeface="Arial"/>
              </a:rPr>
              <a:t>Every five years with years ending in 2 and 7</a:t>
            </a:r>
          </a:p>
          <a:p>
            <a:pPr marL="685800" lvl="1" indent="-182880">
              <a:lnSpc>
                <a:spcPct val="114062"/>
              </a:lnSpc>
              <a:spcBef>
                <a:spcPts val="0"/>
              </a:spcBef>
              <a:spcAft>
                <a:spcPts val="0"/>
              </a:spcAft>
              <a:buClr>
                <a:srgbClr val="FFFFFF"/>
              </a:buClr>
              <a:buSzPct val="100000"/>
              <a:buFont typeface="Courier New"/>
              <a:buChar char="o"/>
            </a:pPr>
            <a:r>
              <a:rPr lang="en-US" sz="2200" dirty="0" smtClean="0">
                <a:solidFill>
                  <a:schemeClr val="tx1"/>
                </a:solidFill>
                <a:latin typeface="Arial"/>
                <a:ea typeface="Arial"/>
                <a:cs typeface="Arial"/>
                <a:sym typeface="Arial"/>
              </a:rPr>
              <a:t> </a:t>
            </a:r>
            <a:r>
              <a:rPr lang="en-US" sz="2200" dirty="0" smtClean="0">
                <a:solidFill>
                  <a:schemeClr val="tx1"/>
                </a:solidFill>
                <a:latin typeface="Arial"/>
                <a:ea typeface="Arial"/>
                <a:cs typeface="Arial"/>
                <a:sym typeface="Arial"/>
                <a:hlinkClick r:id="rId6"/>
              </a:rPr>
              <a:t>Legal Basis</a:t>
            </a:r>
            <a:r>
              <a:rPr lang="en-US" sz="2200" dirty="0" smtClean="0">
                <a:solidFill>
                  <a:schemeClr val="tx1"/>
                </a:solidFill>
                <a:latin typeface="Arial"/>
                <a:ea typeface="Arial"/>
                <a:cs typeface="Arial"/>
                <a:sym typeface="Arial"/>
              </a:rPr>
              <a:t> </a:t>
            </a:r>
            <a:r>
              <a:rPr lang="en-US" sz="2400" dirty="0" smtClean="0">
                <a:solidFill>
                  <a:schemeClr val="tx1"/>
                </a:solidFill>
              </a:rPr>
              <a:t>Title 13, United States Code (U.S.C.), Section 9, 131, 224, and 225. Copies retained in respondents’ files are immune from legal process.</a:t>
            </a:r>
          </a:p>
          <a:p>
            <a:pPr marL="342900" indent="-182880">
              <a:lnSpc>
                <a:spcPct val="114062"/>
              </a:lnSpc>
              <a:spcBef>
                <a:spcPts val="0"/>
              </a:spcBef>
              <a:buClr>
                <a:srgbClr val="FFFFFF"/>
              </a:buClr>
              <a:buSzPct val="100000"/>
              <a:buNone/>
            </a:pPr>
            <a:r>
              <a:rPr lang="en-US" sz="2500" dirty="0" smtClean="0">
                <a:latin typeface="Arial"/>
                <a:ea typeface="Arial"/>
                <a:cs typeface="Arial"/>
                <a:sym typeface="Arial"/>
              </a:rPr>
              <a:t>2017 Reference -- 2018 Collection -- 2019 Production</a:t>
            </a:r>
            <a:endParaRPr lang="en-US" sz="2500" dirty="0">
              <a:solidFill>
                <a:schemeClr val="tx1"/>
              </a:solidFill>
              <a:latin typeface="Arial"/>
              <a:ea typeface="Arial"/>
              <a:cs typeface="Arial"/>
              <a:sym typeface="Arial"/>
              <a:hlinkClick r:id="rId7"/>
            </a:endParaRPr>
          </a:p>
          <a:p>
            <a:pPr indent="-211455">
              <a:lnSpc>
                <a:spcPct val="113793"/>
              </a:lnSpc>
              <a:spcBef>
                <a:spcPts val="0"/>
              </a:spcBef>
              <a:spcAft>
                <a:spcPts val="0"/>
              </a:spcAft>
              <a:buClr>
                <a:srgbClr val="FFFFFF"/>
              </a:buClr>
              <a:buSzPct val="166666"/>
              <a:buFont typeface="Arial"/>
              <a:buChar char="•"/>
            </a:pPr>
            <a:r>
              <a:rPr lang="en-US" sz="2600" dirty="0">
                <a:solidFill>
                  <a:schemeClr val="tx1"/>
                </a:solidFill>
                <a:latin typeface="Arial"/>
                <a:ea typeface="Arial"/>
                <a:cs typeface="Arial"/>
                <a:sym typeface="Arial"/>
              </a:rPr>
              <a:t>Core </a:t>
            </a:r>
            <a:r>
              <a:rPr lang="en-US" sz="2600" dirty="0" smtClean="0">
                <a:solidFill>
                  <a:schemeClr val="tx1"/>
                </a:solidFill>
                <a:latin typeface="Arial"/>
                <a:ea typeface="Arial"/>
                <a:cs typeface="Arial"/>
                <a:sym typeface="Arial"/>
              </a:rPr>
              <a:t>data (Geographic) </a:t>
            </a:r>
          </a:p>
          <a:p>
            <a:pPr indent="-211455">
              <a:lnSpc>
                <a:spcPct val="113793"/>
              </a:lnSpc>
              <a:spcBef>
                <a:spcPts val="0"/>
              </a:spcBef>
              <a:buClr>
                <a:srgbClr val="FFFFFF"/>
              </a:buClr>
              <a:buSzPct val="166666"/>
              <a:buFont typeface="Arial"/>
              <a:buChar char="•"/>
            </a:pPr>
            <a:r>
              <a:rPr lang="en-US" sz="2200" dirty="0" smtClean="0">
                <a:solidFill>
                  <a:schemeClr val="tx1"/>
                </a:solidFill>
                <a:latin typeface="Arial"/>
                <a:ea typeface="Arial"/>
                <a:cs typeface="Arial"/>
                <a:sym typeface="Arial"/>
              </a:rPr>
              <a:t>      Number </a:t>
            </a:r>
            <a:r>
              <a:rPr lang="en-US" sz="2200" dirty="0">
                <a:solidFill>
                  <a:schemeClr val="tx1"/>
                </a:solidFill>
                <a:latin typeface="Arial"/>
                <a:ea typeface="Arial"/>
                <a:cs typeface="Arial"/>
                <a:sym typeface="Arial"/>
              </a:rPr>
              <a:t>of establishments</a:t>
            </a:r>
          </a:p>
          <a:p>
            <a:pPr marL="685800" lvl="1" indent="-182880">
              <a:lnSpc>
                <a:spcPct val="114062"/>
              </a:lnSpc>
              <a:spcBef>
                <a:spcPts val="0"/>
              </a:spcBef>
              <a:spcAft>
                <a:spcPts val="0"/>
              </a:spcAft>
              <a:buClr>
                <a:srgbClr val="FFFFFF"/>
              </a:buClr>
              <a:buSzPct val="100000"/>
              <a:buFont typeface="Courier New"/>
              <a:buChar char="o"/>
            </a:pPr>
            <a:r>
              <a:rPr lang="en-US" sz="2200" dirty="0" smtClean="0">
                <a:solidFill>
                  <a:schemeClr val="tx1"/>
                </a:solidFill>
                <a:latin typeface="Arial"/>
                <a:ea typeface="Arial"/>
                <a:cs typeface="Arial"/>
                <a:sym typeface="Arial"/>
              </a:rPr>
              <a:t>Value of sales</a:t>
            </a:r>
            <a:r>
              <a:rPr lang="en-US" sz="2200" dirty="0">
                <a:solidFill>
                  <a:schemeClr val="tx1"/>
                </a:solidFill>
                <a:latin typeface="Arial"/>
                <a:ea typeface="Arial"/>
                <a:cs typeface="Arial"/>
                <a:sym typeface="Arial"/>
              </a:rPr>
              <a:t>, receipts, revenue, shipments, or business done</a:t>
            </a:r>
          </a:p>
          <a:p>
            <a:pPr marL="685800" lvl="1" indent="-182880">
              <a:lnSpc>
                <a:spcPct val="114062"/>
              </a:lnSpc>
              <a:spcBef>
                <a:spcPts val="0"/>
              </a:spcBef>
              <a:spcAft>
                <a:spcPts val="0"/>
              </a:spcAft>
              <a:buClr>
                <a:srgbClr val="FFFFFF"/>
              </a:buClr>
              <a:buSzPct val="100000"/>
              <a:buFont typeface="Courier New"/>
              <a:buChar char="o"/>
            </a:pPr>
            <a:r>
              <a:rPr lang="en-US" sz="2200" dirty="0">
                <a:solidFill>
                  <a:schemeClr val="tx1"/>
                </a:solidFill>
                <a:latin typeface="Arial"/>
                <a:ea typeface="Arial"/>
                <a:cs typeface="Arial"/>
                <a:sym typeface="Arial"/>
              </a:rPr>
              <a:t>Annual payroll</a:t>
            </a:r>
          </a:p>
          <a:p>
            <a:pPr marL="685800" lvl="1" indent="-182880">
              <a:lnSpc>
                <a:spcPct val="114062"/>
              </a:lnSpc>
              <a:spcBef>
                <a:spcPts val="0"/>
              </a:spcBef>
              <a:spcAft>
                <a:spcPts val="0"/>
              </a:spcAft>
              <a:buClr>
                <a:srgbClr val="FFFFFF"/>
              </a:buClr>
              <a:buSzPct val="100000"/>
              <a:buFont typeface="Courier New"/>
              <a:buChar char="o"/>
            </a:pPr>
            <a:r>
              <a:rPr lang="en-US" sz="2200" dirty="0">
                <a:solidFill>
                  <a:schemeClr val="tx1"/>
                </a:solidFill>
                <a:latin typeface="Arial"/>
                <a:ea typeface="Arial"/>
                <a:cs typeface="Arial"/>
                <a:sym typeface="Arial"/>
              </a:rPr>
              <a:t>Number of </a:t>
            </a:r>
            <a:r>
              <a:rPr lang="en-US" sz="2200" dirty="0" smtClean="0">
                <a:solidFill>
                  <a:schemeClr val="tx1"/>
                </a:solidFill>
                <a:latin typeface="Arial"/>
                <a:ea typeface="Arial"/>
                <a:cs typeface="Arial"/>
                <a:sym typeface="Arial"/>
              </a:rPr>
              <a:t>employees</a:t>
            </a:r>
          </a:p>
          <a:p>
            <a:pPr marL="285750" indent="-182880">
              <a:lnSpc>
                <a:spcPct val="114062"/>
              </a:lnSpc>
              <a:spcBef>
                <a:spcPts val="0"/>
              </a:spcBef>
              <a:spcAft>
                <a:spcPts val="0"/>
              </a:spcAft>
              <a:buClr>
                <a:srgbClr val="FFFFFF"/>
              </a:buClr>
              <a:buSzPct val="100000"/>
              <a:buFont typeface="Courier New"/>
              <a:buChar char="o"/>
            </a:pPr>
            <a:endParaRPr lang="en-US" sz="2600" dirty="0" smtClean="0">
              <a:solidFill>
                <a:schemeClr val="tx1"/>
              </a:solidFill>
              <a:latin typeface="Arial"/>
              <a:ea typeface="Arial"/>
              <a:cs typeface="Arial"/>
              <a:sym typeface="Arial"/>
            </a:endParaRPr>
          </a:p>
          <a:p>
            <a:pPr marL="685800" lvl="1" indent="-182880">
              <a:lnSpc>
                <a:spcPct val="114062"/>
              </a:lnSpc>
              <a:spcBef>
                <a:spcPts val="0"/>
              </a:spcBef>
              <a:spcAft>
                <a:spcPts val="0"/>
              </a:spcAft>
              <a:buClr>
                <a:srgbClr val="FFFFFF"/>
              </a:buClr>
              <a:buSzPct val="100000"/>
              <a:buFont typeface="Courier New"/>
              <a:buChar char="o"/>
            </a:pPr>
            <a:endParaRPr lang="en-US" sz="2200"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3116931013"/>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126"/>
            <a:ext cx="8458200" cy="1325563"/>
          </a:xfrm>
        </p:spPr>
        <p:txBody>
          <a:bodyPr>
            <a:normAutofit/>
          </a:bodyPr>
          <a:lstStyle/>
          <a:p>
            <a:pPr algn="ctr"/>
            <a:r>
              <a:rPr lang="en-US" sz="3200" dirty="0" smtClean="0"/>
              <a:t>Review of what we learned in </a:t>
            </a:r>
            <a:r>
              <a:rPr lang="en-US" sz="3200" b="1" dirty="0" smtClean="0">
                <a:hlinkClick r:id="rId2"/>
              </a:rPr>
              <a:t>2019 GRS </a:t>
            </a:r>
            <a:r>
              <a:rPr lang="en-US" sz="3200" b="1" dirty="0" smtClean="0"/>
              <a:t>event</a:t>
            </a:r>
            <a:endParaRPr lang="en-US" sz="3200" b="1" dirty="0"/>
          </a:p>
        </p:txBody>
      </p:sp>
      <p:sp>
        <p:nvSpPr>
          <p:cNvPr id="3" name="Content Placeholder 2"/>
          <p:cNvSpPr>
            <a:spLocks noGrp="1"/>
          </p:cNvSpPr>
          <p:nvPr>
            <p:ph idx="1"/>
          </p:nvPr>
        </p:nvSpPr>
        <p:spPr>
          <a:xfrm>
            <a:off x="457200" y="1524000"/>
            <a:ext cx="8458200" cy="4579938"/>
          </a:xfrm>
        </p:spPr>
        <p:txBody>
          <a:bodyPr>
            <a:normAutofit fontScale="92500" lnSpcReduction="20000"/>
          </a:bodyPr>
          <a:lstStyle/>
          <a:p>
            <a:pPr>
              <a:buNone/>
            </a:pPr>
            <a:r>
              <a:rPr lang="en-US" sz="2400" dirty="0" smtClean="0">
                <a:latin typeface="Arial"/>
                <a:ea typeface="Arial"/>
                <a:cs typeface="Arial"/>
                <a:sym typeface="Arial"/>
              </a:rPr>
              <a:t>Economic Census </a:t>
            </a:r>
            <a:r>
              <a:rPr lang="en-US" sz="2400" dirty="0" smtClean="0">
                <a:solidFill>
                  <a:srgbClr val="C00000"/>
                </a:solidFill>
                <a:latin typeface="Arial"/>
                <a:ea typeface="Arial"/>
                <a:cs typeface="Arial"/>
                <a:sym typeface="Arial"/>
              </a:rPr>
              <a:t>NOT</a:t>
            </a:r>
            <a:r>
              <a:rPr lang="en-US" sz="2400" dirty="0" smtClean="0">
                <a:latin typeface="Arial"/>
                <a:ea typeface="Arial"/>
                <a:cs typeface="Arial"/>
                <a:sym typeface="Arial"/>
              </a:rPr>
              <a:t> Population &amp; Housing Census</a:t>
            </a:r>
            <a:endParaRPr lang="en-US" sz="2400" dirty="0" smtClean="0"/>
          </a:p>
          <a:p>
            <a:pPr>
              <a:buNone/>
            </a:pPr>
            <a:endParaRPr lang="en-US" sz="2400" dirty="0" smtClean="0"/>
          </a:p>
          <a:p>
            <a:pPr>
              <a:buNone/>
            </a:pPr>
            <a:r>
              <a:rPr lang="en-US" sz="2400" dirty="0" smtClean="0"/>
              <a:t>North American Industry Classification System (</a:t>
            </a:r>
            <a:r>
              <a:rPr lang="en-US" sz="2400" b="1" dirty="0" smtClean="0"/>
              <a:t>NAICS</a:t>
            </a:r>
            <a:r>
              <a:rPr lang="en-US" sz="2400" dirty="0" smtClean="0"/>
              <a:t>)</a:t>
            </a:r>
          </a:p>
          <a:p>
            <a:pPr lvl="1">
              <a:buNone/>
            </a:pPr>
            <a:r>
              <a:rPr lang="en-US" sz="2000" dirty="0" smtClean="0"/>
              <a:t>How are </a:t>
            </a:r>
            <a:r>
              <a:rPr lang="en-US" sz="2000" b="1" dirty="0" smtClean="0"/>
              <a:t>Industries</a:t>
            </a:r>
            <a:r>
              <a:rPr lang="en-US" sz="2000" dirty="0" smtClean="0"/>
              <a:t> classified</a:t>
            </a:r>
          </a:p>
          <a:p>
            <a:pPr>
              <a:buNone/>
            </a:pPr>
            <a:r>
              <a:rPr lang="en-US" sz="2400" dirty="0" smtClean="0"/>
              <a:t>North American Product Classification System (</a:t>
            </a:r>
            <a:r>
              <a:rPr lang="en-US" sz="2400" b="1" dirty="0" smtClean="0"/>
              <a:t>NAPCS</a:t>
            </a:r>
            <a:r>
              <a:rPr lang="en-US" sz="2400" dirty="0" smtClean="0"/>
              <a:t>)</a:t>
            </a:r>
          </a:p>
          <a:p>
            <a:pPr lvl="1">
              <a:buNone/>
            </a:pPr>
            <a:r>
              <a:rPr lang="en-US" sz="2000" dirty="0" smtClean="0"/>
              <a:t>How are </a:t>
            </a:r>
            <a:r>
              <a:rPr lang="en-US" sz="2000" b="1" dirty="0" smtClean="0"/>
              <a:t>Products</a:t>
            </a:r>
            <a:r>
              <a:rPr lang="en-US" sz="2000" dirty="0" smtClean="0"/>
              <a:t> classified</a:t>
            </a:r>
          </a:p>
          <a:p>
            <a:pPr>
              <a:buNone/>
            </a:pPr>
            <a:r>
              <a:rPr lang="en-US" sz="2400" dirty="0" smtClean="0"/>
              <a:t>Cigarettes are </a:t>
            </a:r>
            <a:r>
              <a:rPr lang="en-US" sz="2800" dirty="0" smtClean="0"/>
              <a:t>Products</a:t>
            </a:r>
            <a:r>
              <a:rPr lang="en-US" sz="2400" dirty="0" smtClean="0"/>
              <a:t> and Convenience Stores are the </a:t>
            </a:r>
            <a:r>
              <a:rPr lang="en-US" sz="2800" dirty="0" smtClean="0"/>
              <a:t>Industry</a:t>
            </a:r>
          </a:p>
          <a:p>
            <a:pPr>
              <a:buNone/>
            </a:pPr>
            <a:endParaRPr lang="en-US" sz="2400" dirty="0" smtClean="0"/>
          </a:p>
          <a:p>
            <a:pPr>
              <a:buNone/>
            </a:pPr>
            <a:r>
              <a:rPr lang="en-US" sz="2400" dirty="0" smtClean="0"/>
              <a:t>Understanding the levels of Geography in Economic Census</a:t>
            </a:r>
          </a:p>
          <a:p>
            <a:pPr>
              <a:buNone/>
            </a:pPr>
            <a:r>
              <a:rPr lang="en-US" sz="2400" dirty="0" smtClean="0"/>
              <a:t>Going beyond the Geographic Reports into the Series Reports</a:t>
            </a:r>
          </a:p>
          <a:p>
            <a:pPr lvl="1">
              <a:buNone/>
            </a:pPr>
            <a:r>
              <a:rPr lang="en-US" sz="2000" dirty="0" smtClean="0"/>
              <a:t> Subject Reports coming out in November 2020</a:t>
            </a:r>
          </a:p>
          <a:p>
            <a:pPr lvl="1">
              <a:buNone/>
            </a:pPr>
            <a:endParaRPr lang="en-US" sz="2000" dirty="0" smtClean="0"/>
          </a:p>
          <a:p>
            <a:pPr>
              <a:buNone/>
            </a:pPr>
            <a:r>
              <a:rPr lang="en-US" dirty="0" smtClean="0"/>
              <a:t>Review the survey instrument for the industry of interest.</a:t>
            </a:r>
          </a:p>
          <a:p>
            <a:pPr lvl="1">
              <a:buNone/>
            </a:pPr>
            <a:r>
              <a:rPr lang="en-US" dirty="0" smtClean="0">
                <a:hlinkClick r:id="rId3"/>
              </a:rPr>
              <a:t>https://bhs.econ.census.gov/ombpdfs</a:t>
            </a:r>
            <a:endParaRPr lang="en-US" dirty="0" smtClean="0"/>
          </a:p>
          <a:p>
            <a:pPr>
              <a:buNone/>
            </a:pPr>
            <a:endParaRPr lang="en-US" sz="2300" dirty="0" smtClean="0"/>
          </a:p>
          <a:p>
            <a:endParaRPr lang="en-US" sz="2000" dirty="0" smtClean="0"/>
          </a:p>
          <a:p>
            <a:endParaRPr lang="en-US" dirty="0" smtClean="0"/>
          </a:p>
          <a:p>
            <a:pPr lvl="1"/>
            <a:endParaRPr lang="en-US" dirty="0" smtClean="0"/>
          </a:p>
          <a:p>
            <a:pPr lvl="1">
              <a:buNone/>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Geo.png"/>
          <p:cNvPicPr>
            <a:picLocks noChangeAspect="1"/>
          </p:cNvPicPr>
          <p:nvPr/>
        </p:nvPicPr>
        <p:blipFill>
          <a:blip r:embed="rId3" cstate="print"/>
          <a:stretch>
            <a:fillRect/>
          </a:stretch>
        </p:blipFill>
        <p:spPr>
          <a:xfrm>
            <a:off x="0" y="790277"/>
            <a:ext cx="9144000" cy="5277445"/>
          </a:xfrm>
          <a:prstGeom prst="rect">
            <a:avLst/>
          </a:prstGeom>
        </p:spPr>
      </p:pic>
      <p:sp>
        <p:nvSpPr>
          <p:cNvPr id="6" name="TextBox 5"/>
          <p:cNvSpPr txBox="1"/>
          <p:nvPr/>
        </p:nvSpPr>
        <p:spPr>
          <a:xfrm>
            <a:off x="6781800" y="6248400"/>
            <a:ext cx="1732141" cy="369332"/>
          </a:xfrm>
          <a:prstGeom prst="rect">
            <a:avLst/>
          </a:prstGeom>
          <a:noFill/>
        </p:spPr>
        <p:txBody>
          <a:bodyPr wrap="none" rtlCol="0">
            <a:spAutoFit/>
          </a:bodyPr>
          <a:lstStyle/>
          <a:p>
            <a:r>
              <a:rPr lang="en-US" dirty="0" smtClean="0"/>
              <a:t>links don’t work</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Changes</a:t>
            </a:r>
            <a:r>
              <a:rPr lang="en-US" dirty="0" smtClean="0"/>
              <a:t> with the 2017 Economic Census</a:t>
            </a:r>
            <a:endParaRPr lang="en-US" dirty="0"/>
          </a:p>
        </p:txBody>
      </p:sp>
      <p:sp>
        <p:nvSpPr>
          <p:cNvPr id="3" name="Content Placeholder 2"/>
          <p:cNvSpPr>
            <a:spLocks noGrp="1"/>
          </p:cNvSpPr>
          <p:nvPr>
            <p:ph idx="1"/>
          </p:nvPr>
        </p:nvSpPr>
        <p:spPr>
          <a:xfrm>
            <a:off x="457200" y="1981200"/>
            <a:ext cx="8305800" cy="4191000"/>
          </a:xfrm>
        </p:spPr>
        <p:txBody>
          <a:bodyPr>
            <a:normAutofit/>
          </a:bodyPr>
          <a:lstStyle/>
          <a:p>
            <a:pPr fontAlgn="base"/>
            <a:r>
              <a:rPr lang="en-US" dirty="0"/>
              <a:t>New disclosure </a:t>
            </a:r>
            <a:r>
              <a:rPr lang="en-US" dirty="0" smtClean="0"/>
              <a:t>rules -- </a:t>
            </a:r>
            <a:r>
              <a:rPr lang="en-US" dirty="0"/>
              <a:t>new privacy rules will result in the establishment count being suppressed </a:t>
            </a:r>
            <a:r>
              <a:rPr lang="en-US" dirty="0" smtClean="0"/>
              <a:t>when fewer </a:t>
            </a:r>
            <a:r>
              <a:rPr lang="en-US" dirty="0"/>
              <a:t>than 3 or when the other statistics are suppressed</a:t>
            </a:r>
            <a:r>
              <a:rPr lang="en-US" dirty="0" smtClean="0"/>
              <a:t>. </a:t>
            </a:r>
          </a:p>
          <a:p>
            <a:pPr lvl="1" fontAlgn="base"/>
            <a:r>
              <a:rPr lang="en-US" b="1" dirty="0" smtClean="0">
                <a:solidFill>
                  <a:schemeClr val="accent1"/>
                </a:solidFill>
              </a:rPr>
              <a:t>You will be seeing a lot more of D </a:t>
            </a:r>
          </a:p>
          <a:p>
            <a:pPr fontAlgn="base"/>
            <a:r>
              <a:rPr lang="en-US" dirty="0" smtClean="0"/>
              <a:t>NO Place-level </a:t>
            </a:r>
            <a:r>
              <a:rPr lang="en-US" dirty="0"/>
              <a:t>data </a:t>
            </a:r>
            <a:r>
              <a:rPr lang="en-US" dirty="0" smtClean="0"/>
              <a:t>for </a:t>
            </a:r>
            <a:r>
              <a:rPr lang="en-US" dirty="0"/>
              <a:t>the Manufacturing sector and the NAICS and geographic levels published for other sectors may be adjusted based on data quality and privacy issues</a:t>
            </a:r>
            <a:r>
              <a:rPr lang="en-US" dirty="0" smtClean="0"/>
              <a:t>.</a:t>
            </a:r>
          </a:p>
          <a:p>
            <a:pPr lvl="1" fontAlgn="base"/>
            <a:r>
              <a:rPr lang="en-US" b="1" dirty="0" smtClean="0">
                <a:solidFill>
                  <a:schemeClr val="accent1"/>
                </a:solidFill>
              </a:rPr>
              <a:t>less </a:t>
            </a:r>
            <a:r>
              <a:rPr lang="en-US" b="1" dirty="0">
                <a:solidFill>
                  <a:schemeClr val="accent1"/>
                </a:solidFill>
              </a:rPr>
              <a:t>geographic </a:t>
            </a:r>
            <a:r>
              <a:rPr lang="en-US" b="1" dirty="0" smtClean="0">
                <a:solidFill>
                  <a:schemeClr val="accent1"/>
                </a:solidFill>
              </a:rPr>
              <a:t>details</a:t>
            </a:r>
          </a:p>
          <a:p>
            <a:pPr fontAlgn="base"/>
            <a:r>
              <a:rPr lang="en-US" dirty="0" smtClean="0">
                <a:solidFill>
                  <a:schemeClr val="tx1"/>
                </a:solidFill>
              </a:rPr>
              <a:t>Introduction </a:t>
            </a:r>
            <a:r>
              <a:rPr lang="en-US" dirty="0" smtClean="0"/>
              <a:t>of</a:t>
            </a:r>
            <a:r>
              <a:rPr lang="en-US" dirty="0" smtClean="0">
                <a:solidFill>
                  <a:schemeClr val="tx1"/>
                </a:solidFill>
              </a:rPr>
              <a:t> the Annual Business Survey (ABS) -- </a:t>
            </a:r>
            <a:r>
              <a:rPr lang="en-US" dirty="0"/>
              <a:t>The Survey replaces three existing surveys: the five-year Survey of Business Owners (SBO) for employer businesses, the Annual Survey of Entrepreneurs (ASE), and the Business Research and Development and Innovation Survey for Microbusinesses (BRDI-M).</a:t>
            </a:r>
            <a:endParaRPr lang="en-US" dirty="0">
              <a:solidFill>
                <a:schemeClr val="tx1"/>
              </a:solidFill>
            </a:endParaRPr>
          </a:p>
          <a:p>
            <a:pPr lvl="1" fontAlgn="base"/>
            <a:endParaRPr lang="en-US" dirty="0"/>
          </a:p>
          <a:p>
            <a:endParaRPr lang="en-US" dirty="0"/>
          </a:p>
        </p:txBody>
      </p:sp>
    </p:spTree>
    <p:extLst>
      <p:ext uri="{BB962C8B-B14F-4D97-AF65-F5344CB8AC3E}">
        <p14:creationId xmlns:p14="http://schemas.microsoft.com/office/powerpoint/2010/main" val="2504021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a:t>
            </a:r>
            <a:r>
              <a:rPr lang="en-US" b="1" dirty="0" smtClean="0"/>
              <a:t>not covered </a:t>
            </a:r>
            <a:r>
              <a:rPr lang="en-US" dirty="0" smtClean="0"/>
              <a:t>in the Economic Census</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2289" y="1295400"/>
            <a:ext cx="8169711" cy="5632845"/>
          </a:xfrm>
        </p:spPr>
      </p:pic>
    </p:spTree>
    <p:extLst>
      <p:ext uri="{BB962C8B-B14F-4D97-AF65-F5344CB8AC3E}">
        <p14:creationId xmlns:p14="http://schemas.microsoft.com/office/powerpoint/2010/main" val="7847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Country Business Pattern</a:t>
            </a:r>
            <a:endParaRPr lang="en-US" sz="4000" b="1" dirty="0"/>
          </a:p>
        </p:txBody>
      </p:sp>
      <p:pic>
        <p:nvPicPr>
          <p:cNvPr id="5" name="Content Placeholder 4" descr="CBP2017.png"/>
          <p:cNvPicPr>
            <a:picLocks noGrp="1" noChangeAspect="1"/>
          </p:cNvPicPr>
          <p:nvPr>
            <p:ph sz="half" idx="1"/>
          </p:nvPr>
        </p:nvPicPr>
        <p:blipFill>
          <a:blip r:embed="rId3" cstate="print"/>
          <a:stretch>
            <a:fillRect/>
          </a:stretch>
        </p:blipFill>
        <p:spPr>
          <a:xfrm>
            <a:off x="163186" y="1371600"/>
            <a:ext cx="4485014" cy="3545914"/>
          </a:xfrm>
        </p:spPr>
      </p:pic>
      <p:pic>
        <p:nvPicPr>
          <p:cNvPr id="6" name="Content Placeholder 5" descr="CBPNC17.png"/>
          <p:cNvPicPr>
            <a:picLocks noGrp="1" noChangeAspect="1"/>
          </p:cNvPicPr>
          <p:nvPr>
            <p:ph sz="half" idx="2"/>
          </p:nvPr>
        </p:nvPicPr>
        <p:blipFill>
          <a:blip r:embed="rId4" cstate="print"/>
          <a:stretch>
            <a:fillRect/>
          </a:stretch>
        </p:blipFill>
        <p:spPr>
          <a:xfrm>
            <a:off x="3429000" y="2868246"/>
            <a:ext cx="5525556" cy="376115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Shape 694"/>
          <p:cNvSpPr/>
          <p:nvPr/>
        </p:nvSpPr>
        <p:spPr>
          <a:xfrm>
            <a:off x="368842" y="214315"/>
            <a:ext cx="8243302" cy="625793"/>
          </a:xfrm>
          <a:prstGeom prst="rect">
            <a:avLst/>
          </a:prstGeom>
          <a:blipFill>
            <a:blip r:embed="rId3" cstate="print"/>
            <a:stretch>
              <a:fillRect/>
            </a:stretch>
          </a:blipFill>
        </p:spPr>
      </p:sp>
      <p:sp>
        <p:nvSpPr>
          <p:cNvPr id="695" name="Shape 695"/>
          <p:cNvSpPr/>
          <p:nvPr/>
        </p:nvSpPr>
        <p:spPr>
          <a:xfrm>
            <a:off x="454614" y="6155055"/>
            <a:ext cx="8234729" cy="34290"/>
          </a:xfrm>
          <a:prstGeom prst="rect">
            <a:avLst/>
          </a:prstGeom>
          <a:blipFill>
            <a:blip r:embed="rId4" cstate="print"/>
            <a:stretch>
              <a:fillRect/>
            </a:stretch>
          </a:blipFill>
        </p:spPr>
      </p:sp>
      <p:sp>
        <p:nvSpPr>
          <p:cNvPr id="696" name="Shape 696"/>
          <p:cNvSpPr txBox="1"/>
          <p:nvPr/>
        </p:nvSpPr>
        <p:spPr>
          <a:xfrm>
            <a:off x="304800" y="1371600"/>
            <a:ext cx="8534400" cy="5046069"/>
          </a:xfrm>
          <a:prstGeom prst="rect">
            <a:avLst/>
          </a:prstGeom>
        </p:spPr>
        <p:txBody>
          <a:bodyPr lIns="34290" tIns="34290" rIns="34290" bIns="34290" anchor="t" anchorCtr="0">
            <a:noAutofit/>
          </a:bodyPr>
          <a:lstStyle/>
          <a:p>
            <a:pPr marL="342900" indent="-171450">
              <a:lnSpc>
                <a:spcPct val="113636"/>
              </a:lnSpc>
              <a:buClr>
                <a:srgbClr val="FFFFFF"/>
              </a:buClr>
              <a:buSzPct val="166666"/>
              <a:buFont typeface="Arial"/>
              <a:buChar char="•"/>
            </a:pPr>
            <a:r>
              <a:rPr lang="en-US" sz="2000" b="1" dirty="0" smtClean="0">
                <a:ea typeface="Arial"/>
                <a:cs typeface="Arial"/>
                <a:sym typeface="Arial"/>
                <a:hlinkClick r:id="rId5"/>
              </a:rPr>
              <a:t>County Business Patterns</a:t>
            </a:r>
            <a:r>
              <a:rPr lang="en-US" sz="2000" b="1" dirty="0" smtClean="0">
                <a:ea typeface="Arial"/>
                <a:cs typeface="Arial"/>
                <a:sym typeface="Arial"/>
              </a:rPr>
              <a:t> </a:t>
            </a:r>
            <a:r>
              <a:rPr lang="en-US" sz="2000" dirty="0" smtClean="0">
                <a:ea typeface="Arial"/>
                <a:cs typeface="Arial"/>
                <a:sym typeface="Arial"/>
              </a:rPr>
              <a:t>(ZIP, Congress, MA, Islands, State, United States)</a:t>
            </a:r>
          </a:p>
          <a:p>
            <a:pPr marL="342900" indent="-171450">
              <a:lnSpc>
                <a:spcPct val="113636"/>
              </a:lnSpc>
              <a:buClr>
                <a:srgbClr val="FFFFFF"/>
              </a:buClr>
              <a:buSzPct val="166666"/>
              <a:buFont typeface="Arial"/>
              <a:buChar char="•"/>
            </a:pPr>
            <a:r>
              <a:rPr lang="en-US" sz="2000" u="sng" dirty="0" smtClean="0">
                <a:hlinkClick r:id="rId6" tooltip="Advance Monthly Sales for Retail and Food Services (MARTS)"/>
              </a:rPr>
              <a:t>Advance Monthly Sales for Retail and Food Services (MARTS)</a:t>
            </a:r>
          </a:p>
          <a:p>
            <a:pPr marL="342900" indent="-171450">
              <a:lnSpc>
                <a:spcPct val="113636"/>
              </a:lnSpc>
              <a:buClr>
                <a:srgbClr val="FFFFFF"/>
              </a:buClr>
              <a:buSzPct val="166666"/>
              <a:buFont typeface="Arial"/>
              <a:buChar char="•"/>
            </a:pPr>
            <a:r>
              <a:rPr lang="en-US" sz="2000" dirty="0" smtClean="0"/>
              <a:t>New</a:t>
            </a:r>
            <a:r>
              <a:rPr lang="en-US" sz="2000" dirty="0" smtClean="0">
                <a:hlinkClick r:id="rId7"/>
              </a:rPr>
              <a:t> Annual Business Survey (ABS)</a:t>
            </a:r>
            <a:endParaRPr lang="en-US" sz="2000" dirty="0" smtClean="0"/>
          </a:p>
          <a:p>
            <a:pPr marL="342900" indent="-171450">
              <a:lnSpc>
                <a:spcPct val="113636"/>
              </a:lnSpc>
              <a:buClr>
                <a:srgbClr val="FFFFFF"/>
              </a:buClr>
              <a:buSzPct val="166666"/>
              <a:buFont typeface="Arial"/>
              <a:buChar char="•"/>
            </a:pPr>
            <a:r>
              <a:rPr lang="en-US" sz="2000" dirty="0" smtClean="0">
                <a:hlinkClick r:id="rId8"/>
              </a:rPr>
              <a:t>Annual Survey of Manufactures (ASM)</a:t>
            </a:r>
            <a:endParaRPr lang="en-US" sz="2000" dirty="0" smtClean="0"/>
          </a:p>
          <a:p>
            <a:pPr marL="342900" indent="-171450">
              <a:lnSpc>
                <a:spcPct val="113636"/>
              </a:lnSpc>
              <a:buClr>
                <a:srgbClr val="FFFFFF"/>
              </a:buClr>
              <a:buSzPct val="166666"/>
              <a:buFont typeface="Arial"/>
              <a:buChar char="•"/>
            </a:pPr>
            <a:r>
              <a:rPr lang="en-US" sz="2000" dirty="0" smtClean="0">
                <a:hlinkClick r:id="rId9"/>
              </a:rPr>
              <a:t>Business Dynamics Statistics (BDS)</a:t>
            </a:r>
            <a:endParaRPr lang="en-US" sz="2000" dirty="0" smtClean="0"/>
          </a:p>
          <a:p>
            <a:pPr marL="342900" indent="-171450">
              <a:lnSpc>
                <a:spcPct val="113636"/>
              </a:lnSpc>
              <a:buClr>
                <a:srgbClr val="FFFFFF"/>
              </a:buClr>
              <a:buSzPct val="166666"/>
              <a:buFont typeface="Arial"/>
              <a:buChar char="•"/>
            </a:pPr>
            <a:r>
              <a:rPr lang="en-US" sz="2000" dirty="0" smtClean="0"/>
              <a:t>New </a:t>
            </a:r>
            <a:r>
              <a:rPr lang="en-US" sz="2000" dirty="0" smtClean="0">
                <a:hlinkClick r:id="rId10"/>
              </a:rPr>
              <a:t>Business Formation Statistics (BFS)</a:t>
            </a:r>
            <a:endParaRPr lang="en-US" sz="2000" dirty="0" smtClean="0"/>
          </a:p>
          <a:p>
            <a:pPr marL="342900" indent="-171450">
              <a:lnSpc>
                <a:spcPct val="113636"/>
              </a:lnSpc>
              <a:buClr>
                <a:srgbClr val="FFFFFF"/>
              </a:buClr>
              <a:buSzPct val="166666"/>
              <a:buFont typeface="Arial"/>
              <a:buChar char="•"/>
            </a:pPr>
            <a:r>
              <a:rPr lang="en-US" sz="2000" dirty="0" smtClean="0">
                <a:hlinkClick r:id="rId11"/>
              </a:rPr>
              <a:t>Foreign Trade Programs and Products</a:t>
            </a:r>
            <a:endParaRPr lang="en-US" sz="2000" dirty="0" smtClean="0"/>
          </a:p>
          <a:p>
            <a:pPr marL="342900" indent="-171450">
              <a:lnSpc>
                <a:spcPct val="113636"/>
              </a:lnSpc>
              <a:buClr>
                <a:srgbClr val="FFFFFF"/>
              </a:buClr>
              <a:buSzPct val="166666"/>
              <a:buFont typeface="Arial"/>
              <a:buChar char="•"/>
            </a:pPr>
            <a:r>
              <a:rPr lang="en-US" sz="2000" dirty="0" smtClean="0">
                <a:hlinkClick r:id="rId12"/>
              </a:rPr>
              <a:t>Medical Expenditure Panel Survey (MEPS)</a:t>
            </a:r>
            <a:endParaRPr lang="en-US" sz="2000" dirty="0" smtClean="0"/>
          </a:p>
          <a:p>
            <a:pPr marL="342900" indent="-171450">
              <a:lnSpc>
                <a:spcPct val="113636"/>
              </a:lnSpc>
              <a:buClr>
                <a:srgbClr val="FFFFFF"/>
              </a:buClr>
              <a:buSzPct val="166666"/>
              <a:buFont typeface="Arial"/>
              <a:buChar char="•"/>
            </a:pPr>
            <a:r>
              <a:rPr lang="en-US" sz="2000" dirty="0" err="1" smtClean="0">
                <a:hlinkClick r:id="rId13"/>
              </a:rPr>
              <a:t>Nonemployer</a:t>
            </a:r>
            <a:r>
              <a:rPr lang="en-US" sz="2000" dirty="0" smtClean="0">
                <a:hlinkClick r:id="rId13"/>
              </a:rPr>
              <a:t> Statistics (NES)</a:t>
            </a:r>
            <a:endParaRPr lang="en-US" sz="2000" dirty="0" smtClean="0"/>
          </a:p>
          <a:p>
            <a:pPr marL="342900" indent="-171450">
              <a:lnSpc>
                <a:spcPct val="113636"/>
              </a:lnSpc>
              <a:buClr>
                <a:srgbClr val="FFFFFF"/>
              </a:buClr>
              <a:buSzPct val="166666"/>
              <a:buFont typeface="Arial"/>
              <a:buChar char="•"/>
            </a:pPr>
            <a:r>
              <a:rPr lang="en-US" sz="2000" dirty="0" smtClean="0">
                <a:hlinkClick r:id="rId14"/>
              </a:rPr>
              <a:t>Longitudinal Employer-Household Dynamics (LEHD) </a:t>
            </a:r>
            <a:endParaRPr lang="en-US" sz="2000" dirty="0" smtClean="0"/>
          </a:p>
          <a:p>
            <a:pPr marL="342900" indent="-171450">
              <a:lnSpc>
                <a:spcPct val="113636"/>
              </a:lnSpc>
              <a:buClr>
                <a:srgbClr val="FFFFFF"/>
              </a:buClr>
              <a:buSzPct val="166666"/>
              <a:buFont typeface="Arial"/>
              <a:buChar char="•"/>
            </a:pPr>
            <a:r>
              <a:rPr lang="en-US" sz="2000" dirty="0" smtClean="0">
                <a:ea typeface="Arial"/>
                <a:cs typeface="Arial"/>
                <a:sym typeface="Arial"/>
                <a:hlinkClick r:id="rId15"/>
              </a:rPr>
              <a:t>Quarterly </a:t>
            </a:r>
            <a:r>
              <a:rPr lang="en-US" sz="2000" dirty="0">
                <a:ea typeface="Arial"/>
                <a:cs typeface="Arial"/>
                <a:sym typeface="Arial"/>
                <a:hlinkClick r:id="rId15"/>
              </a:rPr>
              <a:t>Services </a:t>
            </a:r>
            <a:r>
              <a:rPr lang="en-US" sz="2000" dirty="0" smtClean="0">
                <a:ea typeface="Arial"/>
                <a:cs typeface="Arial"/>
                <a:sym typeface="Arial"/>
                <a:hlinkClick r:id="rId15"/>
              </a:rPr>
              <a:t>Survey (QSS)</a:t>
            </a:r>
            <a:endParaRPr lang="en-US" sz="2000" dirty="0" smtClean="0">
              <a:ea typeface="Arial"/>
              <a:cs typeface="Arial"/>
              <a:sym typeface="Arial"/>
            </a:endParaRPr>
          </a:p>
          <a:p>
            <a:pPr marL="342900" indent="-171450">
              <a:lnSpc>
                <a:spcPct val="113636"/>
              </a:lnSpc>
              <a:buClr>
                <a:srgbClr val="FFFFFF"/>
              </a:buClr>
              <a:buSzPct val="166666"/>
              <a:buFont typeface="Arial"/>
              <a:buChar char="•"/>
            </a:pPr>
            <a:r>
              <a:rPr lang="en-US" sz="2000" dirty="0" smtClean="0">
                <a:hlinkClick r:id="rId16"/>
              </a:rPr>
              <a:t>Quarterly Financial Report (QFR)</a:t>
            </a:r>
            <a:endParaRPr lang="en-US" sz="2000" dirty="0" smtClean="0">
              <a:latin typeface="Arial"/>
              <a:cs typeface="Arial"/>
              <a:sym typeface="Arial"/>
            </a:endParaRPr>
          </a:p>
          <a:p>
            <a:pPr marL="342900" indent="-171450">
              <a:lnSpc>
                <a:spcPct val="113636"/>
              </a:lnSpc>
              <a:buClr>
                <a:srgbClr val="FFFFFF"/>
              </a:buClr>
              <a:buSzPct val="166666"/>
              <a:buFont typeface="Arial"/>
              <a:buChar char="•"/>
            </a:pPr>
            <a:r>
              <a:rPr lang="en-US" sz="2000" dirty="0" smtClean="0">
                <a:hlinkClick r:id="rId17"/>
              </a:rPr>
              <a:t>Rental Housing Finance Survey (RHFS)</a:t>
            </a:r>
            <a:endParaRPr lang="en-US" sz="2000" dirty="0" smtClean="0"/>
          </a:p>
          <a:p>
            <a:pPr marL="342900" indent="-171450">
              <a:lnSpc>
                <a:spcPct val="113636"/>
              </a:lnSpc>
              <a:buClr>
                <a:srgbClr val="FFFFFF"/>
              </a:buClr>
              <a:buSzPct val="166666"/>
              <a:buFont typeface="Arial"/>
              <a:buChar char="•"/>
            </a:pPr>
            <a:r>
              <a:rPr lang="en-US" sz="2000" dirty="0" smtClean="0"/>
              <a:t>New </a:t>
            </a:r>
            <a:r>
              <a:rPr lang="en-US" sz="2000" dirty="0" smtClean="0">
                <a:hlinkClick r:id="rId18"/>
              </a:rPr>
              <a:t>Small Business Pulse</a:t>
            </a:r>
            <a:endParaRPr lang="en-US" sz="2000" dirty="0" smtClean="0"/>
          </a:p>
          <a:p>
            <a:pPr marL="342900" indent="-171450">
              <a:lnSpc>
                <a:spcPct val="113636"/>
              </a:lnSpc>
              <a:buClr>
                <a:srgbClr val="FFFFFF"/>
              </a:buClr>
              <a:buSzPct val="166666"/>
              <a:buFont typeface="Arial"/>
              <a:buChar char="•"/>
            </a:pPr>
            <a:endParaRPr lang="en-US" sz="2000" dirty="0" smtClean="0"/>
          </a:p>
        </p:txBody>
      </p:sp>
      <p:sp>
        <p:nvSpPr>
          <p:cNvPr id="697" name="Shape 697"/>
          <p:cNvSpPr txBox="1"/>
          <p:nvPr/>
        </p:nvSpPr>
        <p:spPr>
          <a:xfrm>
            <a:off x="914400" y="197168"/>
            <a:ext cx="7315200" cy="1174432"/>
          </a:xfrm>
          <a:prstGeom prst="rect">
            <a:avLst/>
          </a:prstGeom>
        </p:spPr>
        <p:txBody>
          <a:bodyPr lIns="34290" tIns="34290" rIns="34290" bIns="34290" anchor="t" anchorCtr="0">
            <a:noAutofit/>
          </a:bodyPr>
          <a:lstStyle/>
          <a:p>
            <a:pPr algn="ctr">
              <a:lnSpc>
                <a:spcPct val="114062"/>
              </a:lnSpc>
            </a:pPr>
            <a:r>
              <a:rPr lang="en-US" sz="3600" b="1" i="1" dirty="0" smtClean="0">
                <a:solidFill>
                  <a:srgbClr val="FF9900"/>
                </a:solidFill>
                <a:latin typeface="Arial"/>
                <a:ea typeface="Arial"/>
                <a:cs typeface="Arial"/>
                <a:sym typeface="Arial"/>
              </a:rPr>
              <a:t>Indicators from Census Bureau</a:t>
            </a:r>
            <a:endParaRPr lang="en-US" sz="3600" b="1" i="1" dirty="0">
              <a:solidFill>
                <a:srgbClr val="FF9900"/>
              </a:solidFill>
              <a:latin typeface="Arial"/>
              <a:ea typeface="Arial"/>
              <a:cs typeface="Arial"/>
              <a:sym typeface="Arial"/>
            </a:endParaRPr>
          </a:p>
        </p:txBody>
      </p:sp>
      <p:sp>
        <p:nvSpPr>
          <p:cNvPr id="698" name="Shape 698">
            <a:hlinkClick r:id="rId19"/>
          </p:cNvPr>
          <p:cNvSpPr/>
          <p:nvPr/>
        </p:nvSpPr>
        <p:spPr>
          <a:xfrm>
            <a:off x="6629400" y="2514600"/>
            <a:ext cx="2213077" cy="3017520"/>
          </a:xfrm>
          <a:prstGeom prst="rect">
            <a:avLst/>
          </a:prstGeom>
          <a:blipFill>
            <a:blip r:embed="rId20" cstate="print"/>
            <a:stretch>
              <a:fillRect/>
            </a:stretch>
          </a:blipFill>
        </p:spPr>
      </p:sp>
      <p:sp>
        <p:nvSpPr>
          <p:cNvPr id="699" name="Shape 699"/>
          <p:cNvSpPr/>
          <p:nvPr/>
        </p:nvSpPr>
        <p:spPr>
          <a:xfrm>
            <a:off x="600436" y="831533"/>
            <a:ext cx="7865888" cy="85725"/>
          </a:xfrm>
          <a:prstGeom prst="rect">
            <a:avLst/>
          </a:prstGeom>
          <a:blipFill>
            <a:blip r:embed="rId21" cstate="print"/>
            <a:stretch>
              <a:fillRect/>
            </a:stretch>
          </a:blipFill>
        </p:spPr>
      </p:sp>
      <p:sp>
        <p:nvSpPr>
          <p:cNvPr id="8" name="TextBox 7"/>
          <p:cNvSpPr txBox="1"/>
          <p:nvPr/>
        </p:nvSpPr>
        <p:spPr>
          <a:xfrm>
            <a:off x="6705600" y="5562600"/>
            <a:ext cx="2077364" cy="369332"/>
          </a:xfrm>
          <a:prstGeom prst="rect">
            <a:avLst/>
          </a:prstGeom>
          <a:noFill/>
        </p:spPr>
        <p:txBody>
          <a:bodyPr wrap="none" rtlCol="0">
            <a:spAutoFit/>
          </a:bodyPr>
          <a:lstStyle/>
          <a:p>
            <a:r>
              <a:rPr lang="en-US" dirty="0" smtClean="0">
                <a:hlinkClick r:id="rId19"/>
              </a:rPr>
              <a:t>All Census Programs</a:t>
            </a:r>
            <a:endParaRPr lang="en-US" dirty="0"/>
          </a:p>
        </p:txBody>
      </p:sp>
    </p:spTree>
    <p:extLst>
      <p:ext uri="{BB962C8B-B14F-4D97-AF65-F5344CB8AC3E}">
        <p14:creationId xmlns:p14="http://schemas.microsoft.com/office/powerpoint/2010/main" val="4213139082"/>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5037</TotalTime>
  <Words>1663</Words>
  <Application>Microsoft Office PowerPoint</Application>
  <PresentationFormat>On-screen Show (4:3)</PresentationFormat>
  <Paragraphs>246</Paragraphs>
  <Slides>29</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.AppleSystemUIFont</vt:lpstr>
      <vt:lpstr>Arial</vt:lpstr>
      <vt:lpstr>Arial Unicode MS</vt:lpstr>
      <vt:lpstr>Calibri</vt:lpstr>
      <vt:lpstr>Calibri Light</vt:lpstr>
      <vt:lpstr>Courier New</vt:lpstr>
      <vt:lpstr>Wingdings</vt:lpstr>
      <vt:lpstr>Office Theme</vt:lpstr>
      <vt:lpstr>Census Resources &amp; Data: Government &amp; Business Perspectives. Part 2</vt:lpstr>
      <vt:lpstr>Jennifer C. Boettcher</vt:lpstr>
      <vt:lpstr>Economic Census Structure</vt:lpstr>
      <vt:lpstr>Review of what we learned in 2019 GRS event</vt:lpstr>
      <vt:lpstr>PowerPoint Presentation</vt:lpstr>
      <vt:lpstr>Changes with the 2017 Economic Census</vt:lpstr>
      <vt:lpstr>What is not covered in the Economic Census</vt:lpstr>
      <vt:lpstr>Country Business Pattern</vt:lpstr>
      <vt:lpstr>PowerPoint Presentation</vt:lpstr>
      <vt:lpstr>Census of Governments and Public Schools</vt:lpstr>
      <vt:lpstr>Common Mistakes</vt:lpstr>
      <vt:lpstr>Business WITH the U.S. Federal Government</vt:lpstr>
      <vt:lpstr>Federal Government Information is Business</vt:lpstr>
      <vt:lpstr>Major Sources of Social Science  information in the US Government </vt:lpstr>
      <vt:lpstr>Major Sources of Natural Science  information from the US Government </vt:lpstr>
      <vt:lpstr>Major International Data Sources</vt:lpstr>
      <vt:lpstr>Have Fun</vt:lpstr>
      <vt:lpstr>Learning more</vt:lpstr>
      <vt:lpstr>boettcher@georgetown.edu   202 687-7495 Twitter: @jenny.wombat  These slides are licensed under a Creative Commons Attribution-NonCommercial 4.0 International License  </vt:lpstr>
      <vt:lpstr>NEWS</vt:lpstr>
      <vt:lpstr>The Census Developers Site/APIs</vt:lpstr>
      <vt:lpstr>NAPCS Structure</vt:lpstr>
      <vt:lpstr>NAPCS: Books</vt:lpstr>
      <vt:lpstr>Abbreviations and Symbols </vt:lpstr>
      <vt:lpstr>PowerPoint Presentation</vt:lpstr>
      <vt:lpstr>Economic – Macroeconomic</vt:lpstr>
      <vt:lpstr>Economic – Sector Inflation</vt:lpstr>
      <vt:lpstr>PowerPoint Presentation</vt:lpstr>
      <vt:lpstr>One Statistical Office in US: Why Not?</vt:lpstr>
    </vt:vector>
  </TitlesOfParts>
  <Company>Georgetown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RUSA BRASS’s Industry Research using the Economic Census and Other Government Sources, Part 1</dc:title>
  <dc:creator>Administrator</dc:creator>
  <cp:lastModifiedBy>Jennifer Smith</cp:lastModifiedBy>
  <cp:revision>90</cp:revision>
  <dcterms:created xsi:type="dcterms:W3CDTF">2013-12-03T21:25:39Z</dcterms:created>
  <dcterms:modified xsi:type="dcterms:W3CDTF">2020-06-19T19:21:36Z</dcterms:modified>
</cp:coreProperties>
</file>